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807" r:id="rId1"/>
  </p:sldMasterIdLst>
  <p:notesMasterIdLst>
    <p:notesMasterId r:id="rId63"/>
  </p:notesMasterIdLst>
  <p:handoutMasterIdLst>
    <p:handoutMasterId r:id="rId64"/>
  </p:handoutMasterIdLst>
  <p:sldIdLst>
    <p:sldId id="299" r:id="rId2"/>
    <p:sldId id="256" r:id="rId3"/>
    <p:sldId id="270" r:id="rId4"/>
    <p:sldId id="300" r:id="rId5"/>
    <p:sldId id="347" r:id="rId6"/>
    <p:sldId id="318" r:id="rId7"/>
    <p:sldId id="348" r:id="rId8"/>
    <p:sldId id="349" r:id="rId9"/>
    <p:sldId id="263" r:id="rId10"/>
    <p:sldId id="354" r:id="rId11"/>
    <p:sldId id="355" r:id="rId12"/>
    <p:sldId id="265" r:id="rId13"/>
    <p:sldId id="356" r:id="rId14"/>
    <p:sldId id="308" r:id="rId15"/>
    <p:sldId id="350" r:id="rId16"/>
    <p:sldId id="309" r:id="rId17"/>
    <p:sldId id="310" r:id="rId18"/>
    <p:sldId id="359" r:id="rId19"/>
    <p:sldId id="353" r:id="rId20"/>
    <p:sldId id="325" r:id="rId21"/>
    <p:sldId id="293" r:id="rId22"/>
    <p:sldId id="342" r:id="rId23"/>
    <p:sldId id="351" r:id="rId24"/>
    <p:sldId id="322" r:id="rId25"/>
    <p:sldId id="344" r:id="rId26"/>
    <p:sldId id="324" r:id="rId27"/>
    <p:sldId id="352" r:id="rId28"/>
    <p:sldId id="333" r:id="rId29"/>
    <p:sldId id="346" r:id="rId30"/>
    <p:sldId id="362" r:id="rId31"/>
    <p:sldId id="370" r:id="rId32"/>
    <p:sldId id="340" r:id="rId33"/>
    <p:sldId id="301" r:id="rId34"/>
    <p:sldId id="372" r:id="rId35"/>
    <p:sldId id="302" r:id="rId36"/>
    <p:sldId id="304" r:id="rId37"/>
    <p:sldId id="305" r:id="rId38"/>
    <p:sldId id="312" r:id="rId39"/>
    <p:sldId id="329" r:id="rId40"/>
    <p:sldId id="307" r:id="rId41"/>
    <p:sldId id="306" r:id="rId42"/>
    <p:sldId id="366" r:id="rId43"/>
    <p:sldId id="364" r:id="rId44"/>
    <p:sldId id="365" r:id="rId45"/>
    <p:sldId id="321" r:id="rId46"/>
    <p:sldId id="339" r:id="rId47"/>
    <p:sldId id="363" r:id="rId48"/>
    <p:sldId id="360" r:id="rId49"/>
    <p:sldId id="357" r:id="rId50"/>
    <p:sldId id="369" r:id="rId51"/>
    <p:sldId id="275" r:id="rId52"/>
    <p:sldId id="276" r:id="rId53"/>
    <p:sldId id="287" r:id="rId54"/>
    <p:sldId id="367" r:id="rId55"/>
    <p:sldId id="368" r:id="rId56"/>
    <p:sldId id="330" r:id="rId57"/>
    <p:sldId id="373" r:id="rId58"/>
    <p:sldId id="374" r:id="rId59"/>
    <p:sldId id="267" r:id="rId60"/>
    <p:sldId id="268" r:id="rId61"/>
    <p:sldId id="274" r:id="rId62"/>
  </p:sldIdLst>
  <p:sldSz cx="9144000" cy="6858000" type="screen4x3"/>
  <p:notesSz cx="7010400" cy="92964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93284" autoAdjust="0"/>
  </p:normalViewPr>
  <p:slideViewPr>
    <p:cSldViewPr>
      <p:cViewPr varScale="1">
        <p:scale>
          <a:sx n="109" d="100"/>
          <a:sy n="109" d="100"/>
        </p:scale>
        <p:origin x="16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1989-2010</c:v>
                </c:pt>
              </c:strCache>
            </c:strRef>
          </c:tx>
          <c:spPr>
            <a:solidFill>
              <a:schemeClr val="accent2"/>
            </a:solidFill>
            <a:scene3d>
              <a:camera prst="orthographicFront"/>
              <a:lightRig rig="threePt" dir="t"/>
            </a:scene3d>
            <a:sp3d>
              <a:bevelT/>
            </a:sp3d>
          </c:spPr>
          <c:invertIfNegative val="0"/>
          <c:dLbls>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Cold/Frost</c:v>
                </c:pt>
                <c:pt idx="1">
                  <c:v>Decline In Price</c:v>
                </c:pt>
                <c:pt idx="2">
                  <c:v>Disease</c:v>
                </c:pt>
                <c:pt idx="3">
                  <c:v>Drought/Heat</c:v>
                </c:pt>
                <c:pt idx="4">
                  <c:v>Excess Moisture</c:v>
                </c:pt>
                <c:pt idx="5">
                  <c:v>Hail</c:v>
                </c:pt>
                <c:pt idx="6">
                  <c:v>Insect/Wildlife</c:v>
                </c:pt>
                <c:pt idx="7">
                  <c:v>Wind/Hurricane</c:v>
                </c:pt>
                <c:pt idx="8">
                  <c:v>Other</c:v>
                </c:pt>
              </c:strCache>
            </c:strRef>
          </c:cat>
          <c:val>
            <c:numRef>
              <c:f>Sheet1!$B$2:$B$10</c:f>
              <c:numCache>
                <c:formatCode>0%</c:formatCode>
                <c:ptCount val="9"/>
                <c:pt idx="0">
                  <c:v>9.0000000000000066E-2</c:v>
                </c:pt>
                <c:pt idx="1">
                  <c:v>5.0000000000000051E-2</c:v>
                </c:pt>
                <c:pt idx="2">
                  <c:v>2.0000000000000025E-2</c:v>
                </c:pt>
                <c:pt idx="3">
                  <c:v>0.3900000000000004</c:v>
                </c:pt>
                <c:pt idx="4">
                  <c:v>0.27</c:v>
                </c:pt>
                <c:pt idx="5">
                  <c:v>9.0000000000000066E-2</c:v>
                </c:pt>
                <c:pt idx="6">
                  <c:v>1.0000000000000012E-2</c:v>
                </c:pt>
                <c:pt idx="7">
                  <c:v>5.0000000000000051E-2</c:v>
                </c:pt>
                <c:pt idx="8">
                  <c:v>3.0000000000000037E-2</c:v>
                </c:pt>
              </c:numCache>
            </c:numRef>
          </c:val>
        </c:ser>
        <c:ser>
          <c:idx val="1"/>
          <c:order val="1"/>
          <c:tx>
            <c:strRef>
              <c:f>Sheet1!$C$1</c:f>
              <c:strCache>
                <c:ptCount val="1"/>
                <c:pt idx="0">
                  <c:v>2009</c:v>
                </c:pt>
              </c:strCache>
            </c:strRef>
          </c:tx>
          <c:spPr>
            <a:solidFill>
              <a:schemeClr val="accent3"/>
            </a:solidFill>
            <a:scene3d>
              <a:camera prst="orthographicFront"/>
              <a:lightRig rig="threePt" dir="t"/>
            </a:scene3d>
            <a:sp3d>
              <a:bevelT/>
            </a:sp3d>
          </c:spPr>
          <c:invertIfNegative val="0"/>
          <c:dLbls>
            <c:dLbl>
              <c:idx val="1"/>
              <c:layout>
                <c:manualLayout>
                  <c:x val="1.4005602240896361E-3"/>
                  <c:y val="-6.466148186805584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6.466148186805584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Cold/Frost</c:v>
                </c:pt>
                <c:pt idx="1">
                  <c:v>Decline In Price</c:v>
                </c:pt>
                <c:pt idx="2">
                  <c:v>Disease</c:v>
                </c:pt>
                <c:pt idx="3">
                  <c:v>Drought/Heat</c:v>
                </c:pt>
                <c:pt idx="4">
                  <c:v>Excess Moisture</c:v>
                </c:pt>
                <c:pt idx="5">
                  <c:v>Hail</c:v>
                </c:pt>
                <c:pt idx="6">
                  <c:v>Insect/Wildlife</c:v>
                </c:pt>
                <c:pt idx="7">
                  <c:v>Wind/Hurricane</c:v>
                </c:pt>
                <c:pt idx="8">
                  <c:v>Other</c:v>
                </c:pt>
              </c:strCache>
            </c:strRef>
          </c:cat>
          <c:val>
            <c:numRef>
              <c:f>Sheet1!$C$2:$C$10</c:f>
              <c:numCache>
                <c:formatCode>0%</c:formatCode>
                <c:ptCount val="9"/>
                <c:pt idx="0">
                  <c:v>0.12000000000000002</c:v>
                </c:pt>
                <c:pt idx="1">
                  <c:v>0.11000000000000008</c:v>
                </c:pt>
                <c:pt idx="2">
                  <c:v>1.0000000000000012E-2</c:v>
                </c:pt>
                <c:pt idx="3">
                  <c:v>0.26</c:v>
                </c:pt>
                <c:pt idx="4">
                  <c:v>0.3200000000000004</c:v>
                </c:pt>
                <c:pt idx="5">
                  <c:v>0.1</c:v>
                </c:pt>
                <c:pt idx="6">
                  <c:v>1.0000000000000012E-2</c:v>
                </c:pt>
                <c:pt idx="7">
                  <c:v>5.0000000000000051E-2</c:v>
                </c:pt>
                <c:pt idx="8">
                  <c:v>2.0000000000000025E-2</c:v>
                </c:pt>
              </c:numCache>
            </c:numRef>
          </c:val>
        </c:ser>
        <c:ser>
          <c:idx val="2"/>
          <c:order val="2"/>
          <c:tx>
            <c:strRef>
              <c:f>Sheet1!$D$1</c:f>
              <c:strCache>
                <c:ptCount val="1"/>
                <c:pt idx="0">
                  <c:v>2010</c:v>
                </c:pt>
              </c:strCache>
            </c:strRef>
          </c:tx>
          <c:spPr>
            <a:scene3d>
              <a:camera prst="orthographicFront"/>
              <a:lightRig rig="threePt" dir="t"/>
            </a:scene3d>
            <a:sp3d>
              <a:bevelT/>
            </a:sp3d>
          </c:spPr>
          <c:invertIfNegative val="0"/>
          <c:dLbls>
            <c:dLbl>
              <c:idx val="2"/>
              <c:layout>
                <c:manualLayout>
                  <c:x val="4.2016806722689126E-3"/>
                  <c:y val="-6.466148186805584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6.466148186805584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Cold/Frost</c:v>
                </c:pt>
                <c:pt idx="1">
                  <c:v>Decline In Price</c:v>
                </c:pt>
                <c:pt idx="2">
                  <c:v>Disease</c:v>
                </c:pt>
                <c:pt idx="3">
                  <c:v>Drought/Heat</c:v>
                </c:pt>
                <c:pt idx="4">
                  <c:v>Excess Moisture</c:v>
                </c:pt>
                <c:pt idx="5">
                  <c:v>Hail</c:v>
                </c:pt>
                <c:pt idx="6">
                  <c:v>Insect/Wildlife</c:v>
                </c:pt>
                <c:pt idx="7">
                  <c:v>Wind/Hurricane</c:v>
                </c:pt>
                <c:pt idx="8">
                  <c:v>Other</c:v>
                </c:pt>
              </c:strCache>
            </c:strRef>
          </c:cat>
          <c:val>
            <c:numRef>
              <c:f>Sheet1!$D$2:$D$10</c:f>
              <c:numCache>
                <c:formatCode>0%</c:formatCode>
                <c:ptCount val="9"/>
                <c:pt idx="0">
                  <c:v>7.0000000000000034E-2</c:v>
                </c:pt>
                <c:pt idx="1">
                  <c:v>1.0000000000000012E-2</c:v>
                </c:pt>
                <c:pt idx="2">
                  <c:v>1.0000000000000012E-2</c:v>
                </c:pt>
                <c:pt idx="3">
                  <c:v>0.23</c:v>
                </c:pt>
                <c:pt idx="4">
                  <c:v>0.55000000000000004</c:v>
                </c:pt>
                <c:pt idx="5">
                  <c:v>8.0000000000000099E-2</c:v>
                </c:pt>
                <c:pt idx="6">
                  <c:v>0</c:v>
                </c:pt>
                <c:pt idx="7">
                  <c:v>4.0000000000000049E-2</c:v>
                </c:pt>
                <c:pt idx="8">
                  <c:v>1.0000000000000012E-2</c:v>
                </c:pt>
              </c:numCache>
            </c:numRef>
          </c:val>
        </c:ser>
        <c:dLbls>
          <c:showLegendKey val="0"/>
          <c:showVal val="1"/>
          <c:showCatName val="0"/>
          <c:showSerName val="0"/>
          <c:showPercent val="0"/>
          <c:showBubbleSize val="0"/>
        </c:dLbls>
        <c:gapWidth val="150"/>
        <c:shape val="cylinder"/>
        <c:axId val="149061608"/>
        <c:axId val="149062784"/>
        <c:axId val="0"/>
      </c:bar3DChart>
      <c:catAx>
        <c:axId val="149061608"/>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149062784"/>
        <c:crosses val="autoZero"/>
        <c:auto val="1"/>
        <c:lblAlgn val="ctr"/>
        <c:lblOffset val="100"/>
        <c:noMultiLvlLbl val="0"/>
      </c:catAx>
      <c:valAx>
        <c:axId val="149062784"/>
        <c:scaling>
          <c:orientation val="minMax"/>
        </c:scaling>
        <c:delete val="1"/>
        <c:axPos val="l"/>
        <c:numFmt formatCode="0%" sourceLinked="1"/>
        <c:majorTickMark val="out"/>
        <c:minorTickMark val="none"/>
        <c:tickLblPos val="none"/>
        <c:crossAx val="14906160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2824963733401229"/>
          <c:y val="2.4891500860098732E-2"/>
          <c:w val="0.70498203705119811"/>
          <c:h val="0.86996457270392624"/>
        </c:manualLayout>
      </c:layout>
      <c:bar3DChart>
        <c:barDir val="col"/>
        <c:grouping val="clustered"/>
        <c:varyColors val="0"/>
        <c:ser>
          <c:idx val="0"/>
          <c:order val="0"/>
          <c:tx>
            <c:strRef>
              <c:f>Sheet1!$B$1</c:f>
              <c:strCache>
                <c:ptCount val="1"/>
                <c:pt idx="0">
                  <c:v>Series 1</c:v>
                </c:pt>
              </c:strCache>
            </c:strRef>
          </c:tx>
          <c:spPr>
            <a:solidFill>
              <a:schemeClr val="accent2"/>
            </a:solidFill>
            <a:scene3d>
              <a:camera prst="orthographicFront"/>
              <a:lightRig rig="threePt" dir="t"/>
            </a:scene3d>
            <a:sp3d prstMaterial="matte">
              <a:bevelT/>
            </a:sp3d>
          </c:spPr>
          <c:invertIfNegative val="0"/>
          <c:dLbls>
            <c:spPr>
              <a:noFill/>
              <a:ln>
                <a:noFill/>
              </a:ln>
              <a:effectLst/>
            </c:spPr>
            <c:txPr>
              <a:bodyPr/>
              <a:lstStyle/>
              <a:p>
                <a:pPr>
                  <a:defRPr>
                    <a:solidFill>
                      <a:schemeClr val="tx2"/>
                    </a:solidFill>
                    <a:effectLst>
                      <a:outerShdw blurRad="38100" dist="38100" dir="2700000" algn="tl">
                        <a:srgbClr val="000000">
                          <a:alpha val="43137"/>
                        </a:srgbClr>
                      </a:outerShdw>
                    </a:effectLst>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50</c:v>
                </c:pt>
                <c:pt idx="1">
                  <c:v>55</c:v>
                </c:pt>
                <c:pt idx="2">
                  <c:v>60</c:v>
                </c:pt>
                <c:pt idx="3">
                  <c:v>65</c:v>
                </c:pt>
                <c:pt idx="4">
                  <c:v>70</c:v>
                </c:pt>
                <c:pt idx="5">
                  <c:v>75</c:v>
                </c:pt>
                <c:pt idx="6">
                  <c:v>80</c:v>
                </c:pt>
                <c:pt idx="7">
                  <c:v>85</c:v>
                </c:pt>
              </c:numCache>
            </c:numRef>
          </c:cat>
          <c:val>
            <c:numRef>
              <c:f>Sheet1!$B$2:$B$9</c:f>
              <c:numCache>
                <c:formatCode>#,##0</c:formatCode>
                <c:ptCount val="8"/>
                <c:pt idx="0">
                  <c:v>323520</c:v>
                </c:pt>
                <c:pt idx="1">
                  <c:v>18645</c:v>
                </c:pt>
                <c:pt idx="2">
                  <c:v>90426</c:v>
                </c:pt>
                <c:pt idx="3">
                  <c:v>437305</c:v>
                </c:pt>
                <c:pt idx="4">
                  <c:v>514998</c:v>
                </c:pt>
                <c:pt idx="5">
                  <c:v>409011</c:v>
                </c:pt>
                <c:pt idx="6">
                  <c:v>145453</c:v>
                </c:pt>
                <c:pt idx="7">
                  <c:v>59035</c:v>
                </c:pt>
              </c:numCache>
            </c:numRef>
          </c:val>
        </c:ser>
        <c:dLbls>
          <c:showLegendKey val="0"/>
          <c:showVal val="1"/>
          <c:showCatName val="0"/>
          <c:showSerName val="0"/>
          <c:showPercent val="0"/>
          <c:showBubbleSize val="0"/>
        </c:dLbls>
        <c:gapWidth val="150"/>
        <c:shape val="cylinder"/>
        <c:axId val="149058080"/>
        <c:axId val="287606496"/>
        <c:axId val="0"/>
      </c:bar3DChart>
      <c:catAx>
        <c:axId val="149058080"/>
        <c:scaling>
          <c:orientation val="minMax"/>
        </c:scaling>
        <c:delete val="0"/>
        <c:axPos val="b"/>
        <c:numFmt formatCode="General" sourceLinked="1"/>
        <c:majorTickMark val="out"/>
        <c:minorTickMark val="none"/>
        <c:tickLblPos val="nextTo"/>
        <c:txPr>
          <a:bodyPr/>
          <a:lstStyle/>
          <a:p>
            <a:pPr>
              <a:defRPr>
                <a:solidFill>
                  <a:schemeClr val="tx2"/>
                </a:solidFill>
                <a:effectLst>
                  <a:outerShdw blurRad="38100" dist="38100" dir="2700000" algn="tl">
                    <a:srgbClr val="000000">
                      <a:alpha val="43137"/>
                    </a:srgbClr>
                  </a:outerShdw>
                </a:effectLst>
                <a:latin typeface="Arial" pitchFamily="34" charset="0"/>
                <a:cs typeface="Arial" pitchFamily="34" charset="0"/>
              </a:defRPr>
            </a:pPr>
            <a:endParaRPr lang="en-US"/>
          </a:p>
        </c:txPr>
        <c:crossAx val="287606496"/>
        <c:crosses val="autoZero"/>
        <c:auto val="1"/>
        <c:lblAlgn val="ctr"/>
        <c:lblOffset val="100"/>
        <c:noMultiLvlLbl val="0"/>
      </c:catAx>
      <c:valAx>
        <c:axId val="287606496"/>
        <c:scaling>
          <c:orientation val="minMax"/>
        </c:scaling>
        <c:delete val="0"/>
        <c:axPos val="l"/>
        <c:title>
          <c:tx>
            <c:rich>
              <a:bodyPr rot="0" vert="horz"/>
              <a:lstStyle/>
              <a:p>
                <a:pPr>
                  <a:defRPr/>
                </a:pP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Number Of Polices Sold</a:t>
                </a:r>
              </a:p>
            </c:rich>
          </c:tx>
          <c:layout/>
          <c:overlay val="0"/>
        </c:title>
        <c:numFmt formatCode="#,##0" sourceLinked="1"/>
        <c:majorTickMark val="out"/>
        <c:minorTickMark val="none"/>
        <c:tickLblPos val="nextTo"/>
        <c:txPr>
          <a:bodyPr/>
          <a:lstStyle/>
          <a:p>
            <a:pPr>
              <a:defRPr>
                <a:solidFill>
                  <a:schemeClr val="tx2"/>
                </a:solidFill>
                <a:effectLst>
                  <a:outerShdw blurRad="38100" dist="38100" dir="2700000" algn="tl">
                    <a:srgbClr val="000000">
                      <a:alpha val="43137"/>
                    </a:srgbClr>
                  </a:outerShdw>
                </a:effectLst>
                <a:latin typeface="Arial" pitchFamily="34" charset="0"/>
                <a:cs typeface="Arial" pitchFamily="34" charset="0"/>
              </a:defRPr>
            </a:pPr>
            <a:endParaRPr lang="en-US"/>
          </a:p>
        </c:txPr>
        <c:crossAx val="149058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Actual Production History</c:v>
                </c:pt>
              </c:strCache>
            </c:strRef>
          </c:tx>
          <c:spPr>
            <a:solidFill>
              <a:srgbClr val="009DD9"/>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contourClr>
            </a:sp3d>
          </c:spPr>
          <c:invertIfNegative val="0"/>
          <c:dPt>
            <c:idx val="0"/>
            <c:invertIfNegative val="0"/>
            <c:bubble3D val="0"/>
            <c:spPr>
              <a:solidFill>
                <a:srgbClr val="009DD9"/>
              </a:soli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contourClr>
              </a:sp3d>
            </c:spPr>
          </c:dPt>
          <c:dLbls>
            <c:dLbl>
              <c:idx val="1"/>
              <c:layout>
                <c:manualLayout>
                  <c:x val="0"/>
                  <c:y val="-6.976744186046523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400">
                    <a:solidFill>
                      <a:schemeClr val="tx2"/>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50</c:v>
                </c:pt>
                <c:pt idx="1">
                  <c:v>55</c:v>
                </c:pt>
                <c:pt idx="2">
                  <c:v>60</c:v>
                </c:pt>
                <c:pt idx="3">
                  <c:v>65</c:v>
                </c:pt>
                <c:pt idx="4">
                  <c:v>70</c:v>
                </c:pt>
                <c:pt idx="5">
                  <c:v>75</c:v>
                </c:pt>
                <c:pt idx="6">
                  <c:v>80</c:v>
                </c:pt>
                <c:pt idx="7">
                  <c:v>85</c:v>
                </c:pt>
              </c:numCache>
            </c:numRef>
          </c:cat>
          <c:val>
            <c:numRef>
              <c:f>Sheet1!$B$2:$B$9</c:f>
              <c:numCache>
                <c:formatCode>#,##0</c:formatCode>
                <c:ptCount val="8"/>
                <c:pt idx="0">
                  <c:v>292766</c:v>
                </c:pt>
                <c:pt idx="1">
                  <c:v>11126</c:v>
                </c:pt>
                <c:pt idx="2">
                  <c:v>48604</c:v>
                </c:pt>
                <c:pt idx="3">
                  <c:v>263641</c:v>
                </c:pt>
                <c:pt idx="4">
                  <c:v>169812</c:v>
                </c:pt>
                <c:pt idx="5">
                  <c:v>104567</c:v>
                </c:pt>
                <c:pt idx="6">
                  <c:v>11441</c:v>
                </c:pt>
                <c:pt idx="7">
                  <c:v>6192</c:v>
                </c:pt>
              </c:numCache>
            </c:numRef>
          </c:val>
        </c:ser>
        <c:ser>
          <c:idx val="1"/>
          <c:order val="1"/>
          <c:tx>
            <c:strRef>
              <c:f>Sheet1!$C$1</c:f>
              <c:strCache>
                <c:ptCount val="1"/>
                <c:pt idx="0">
                  <c:v>Revenue Protection</c:v>
                </c:pt>
              </c:strCache>
            </c:strRef>
          </c:tx>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contourClr>
            </a:sp3d>
          </c:spPr>
          <c:invertIfNegative val="0"/>
          <c:dLbls>
            <c:dLbl>
              <c:idx val="1"/>
              <c:layout>
                <c:manualLayout>
                  <c:x val="8.3333333333333367E-3"/>
                  <c:y val="6.976744186046523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400">
                    <a:solidFill>
                      <a:schemeClr val="tx2"/>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50</c:v>
                </c:pt>
                <c:pt idx="1">
                  <c:v>55</c:v>
                </c:pt>
                <c:pt idx="2">
                  <c:v>60</c:v>
                </c:pt>
                <c:pt idx="3">
                  <c:v>65</c:v>
                </c:pt>
                <c:pt idx="4">
                  <c:v>70</c:v>
                </c:pt>
                <c:pt idx="5">
                  <c:v>75</c:v>
                </c:pt>
                <c:pt idx="6">
                  <c:v>80</c:v>
                </c:pt>
                <c:pt idx="7">
                  <c:v>85</c:v>
                </c:pt>
              </c:numCache>
            </c:numRef>
          </c:cat>
          <c:val>
            <c:numRef>
              <c:f>Sheet1!$C$2:$C$9</c:f>
              <c:numCache>
                <c:formatCode>#,##0</c:formatCode>
                <c:ptCount val="8"/>
                <c:pt idx="0">
                  <c:v>29542</c:v>
                </c:pt>
                <c:pt idx="1">
                  <c:v>5578</c:v>
                </c:pt>
                <c:pt idx="2">
                  <c:v>35085</c:v>
                </c:pt>
                <c:pt idx="3">
                  <c:v>187392</c:v>
                </c:pt>
                <c:pt idx="4">
                  <c:v>332991</c:v>
                </c:pt>
                <c:pt idx="5">
                  <c:v>268632</c:v>
                </c:pt>
                <c:pt idx="6">
                  <c:v>120598</c:v>
                </c:pt>
                <c:pt idx="7">
                  <c:v>46141</c:v>
                </c:pt>
              </c:numCache>
            </c:numRef>
          </c:val>
        </c:ser>
        <c:dLbls>
          <c:showLegendKey val="0"/>
          <c:showVal val="0"/>
          <c:showCatName val="0"/>
          <c:showSerName val="0"/>
          <c:showPercent val="0"/>
          <c:showBubbleSize val="0"/>
        </c:dLbls>
        <c:gapWidth val="150"/>
        <c:shape val="cylinder"/>
        <c:axId val="287610024"/>
        <c:axId val="287608456"/>
        <c:axId val="0"/>
      </c:bar3DChart>
      <c:catAx>
        <c:axId val="287610024"/>
        <c:scaling>
          <c:orientation val="minMax"/>
        </c:scaling>
        <c:delete val="0"/>
        <c:axPos val="b"/>
        <c:numFmt formatCode="General" sourceLinked="1"/>
        <c:majorTickMark val="none"/>
        <c:minorTickMark val="none"/>
        <c:tickLblPos val="nextTo"/>
        <c:txPr>
          <a:bodyPr rot="-5400000" vert="horz"/>
          <a:lstStyle/>
          <a:p>
            <a:pPr>
              <a:defRPr>
                <a:solidFill>
                  <a:schemeClr val="tx2"/>
                </a:solidFill>
                <a:effectLst>
                  <a:outerShdw blurRad="38100" dist="38100" dir="2700000" algn="tl">
                    <a:srgbClr val="000000">
                      <a:alpha val="43137"/>
                    </a:srgbClr>
                  </a:outerShdw>
                </a:effectLst>
              </a:defRPr>
            </a:pPr>
            <a:endParaRPr lang="en-US"/>
          </a:p>
        </c:txPr>
        <c:crossAx val="287608456"/>
        <c:crosses val="autoZero"/>
        <c:auto val="1"/>
        <c:lblAlgn val="ctr"/>
        <c:lblOffset val="100"/>
        <c:noMultiLvlLbl val="0"/>
      </c:catAx>
      <c:valAx>
        <c:axId val="287608456"/>
        <c:scaling>
          <c:orientation val="minMax"/>
        </c:scaling>
        <c:delete val="0"/>
        <c:axPos val="l"/>
        <c:numFmt formatCode="#,##0" sourceLinked="1"/>
        <c:majorTickMark val="none"/>
        <c:minorTickMark val="none"/>
        <c:tickLblPos val="nextTo"/>
        <c:txPr>
          <a:bodyPr/>
          <a:lstStyle/>
          <a:p>
            <a:pPr>
              <a:defRPr>
                <a:solidFill>
                  <a:schemeClr val="tx2"/>
                </a:solidFill>
                <a:effectLst>
                  <a:outerShdw blurRad="38100" dist="38100" dir="2700000" algn="tl">
                    <a:srgbClr val="000000">
                      <a:alpha val="43137"/>
                    </a:srgbClr>
                  </a:outerShdw>
                </a:effectLst>
              </a:defRPr>
            </a:pPr>
            <a:endParaRPr lang="en-US"/>
          </a:p>
        </c:txPr>
        <c:crossAx val="287610024"/>
        <c:crosses val="autoZero"/>
        <c:crossBetween val="between"/>
      </c:valAx>
    </c:plotArea>
    <c:legend>
      <c:legendPos val="t"/>
      <c:layout>
        <c:manualLayout>
          <c:xMode val="edge"/>
          <c:yMode val="edge"/>
          <c:x val="0.13550973315835521"/>
          <c:y val="0"/>
          <c:w val="0.72898053368329074"/>
          <c:h val="5.7575328083989435E-2"/>
        </c:manualLayout>
      </c:layout>
      <c:overlay val="0"/>
      <c:spPr>
        <a:scene3d>
          <a:camera prst="orthographicFront"/>
          <a:lightRig rig="threePt" dir="t"/>
        </a:scene3d>
        <a:sp3d>
          <a:bevelT/>
        </a:sp3d>
      </c:spPr>
      <c:txPr>
        <a:bodyPr/>
        <a:lstStyle/>
        <a:p>
          <a:pPr>
            <a:defRPr>
              <a:solidFill>
                <a:schemeClr val="tx2"/>
              </a:solidFill>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Base</c:v>
                </c:pt>
              </c:strCache>
            </c:strRef>
          </c:tx>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contourClr>
            </a:sp3d>
          </c:spPr>
          <c:invertIfNegative val="0"/>
          <c:dLbls>
            <c:dLbl>
              <c:idx val="0"/>
              <c:layout>
                <c:manualLayout>
                  <c:x val="0"/>
                  <c:y val="-9.982236335340295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462668816040118E-17"/>
                  <c:y val="-1.24777954191753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1.247779541917533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400">
                    <a:solidFill>
                      <a:schemeClr val="tx2"/>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"$"#,##0.00_);[Red]\("$"#,##0.00\)</c:formatCode>
                <c:ptCount val="10"/>
                <c:pt idx="0">
                  <c:v>6.72</c:v>
                </c:pt>
                <c:pt idx="1">
                  <c:v>5.53</c:v>
                </c:pt>
                <c:pt idx="2">
                  <c:v>6.18</c:v>
                </c:pt>
                <c:pt idx="3">
                  <c:v>8.09</c:v>
                </c:pt>
                <c:pt idx="4">
                  <c:v>13.360000000000007</c:v>
                </c:pt>
                <c:pt idx="5">
                  <c:v>8.8000000000000007</c:v>
                </c:pt>
                <c:pt idx="6">
                  <c:v>9.23</c:v>
                </c:pt>
                <c:pt idx="7">
                  <c:v>13.52</c:v>
                </c:pt>
                <c:pt idx="8">
                  <c:v>12.6</c:v>
                </c:pt>
                <c:pt idx="9">
                  <c:v>12.91</c:v>
                </c:pt>
              </c:numCache>
            </c:numRef>
          </c:val>
        </c:ser>
        <c:ser>
          <c:idx val="1"/>
          <c:order val="1"/>
          <c:tx>
            <c:strRef>
              <c:f>Sheet1!$C$1</c:f>
              <c:strCache>
                <c:ptCount val="1"/>
                <c:pt idx="0">
                  <c:v>Harvest</c:v>
                </c:pt>
              </c:strCache>
            </c:strRef>
          </c:tx>
          <c:spPr>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contourClr>
            </a:sp3d>
          </c:spPr>
          <c:invertIfNegative val="0"/>
          <c:dLbls>
            <c:dLbl>
              <c:idx val="5"/>
              <c:layout>
                <c:manualLayout>
                  <c:x val="2.7777777777777861E-3"/>
                  <c:y val="-1.74689135868454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6.9443350831147202E-3"/>
                  <c:y val="4.991118167670138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5.5555555555555558E-3"/>
                  <c:y val="-4.991118167670138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1400">
                    <a:solidFill>
                      <a:schemeClr val="tx2"/>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Sheet1!$C$2:$C$11</c:f>
              <c:numCache>
                <c:formatCode>"$"#,##0.00_);[Red]\("$"#,##0.00\)</c:formatCode>
                <c:ptCount val="10"/>
                <c:pt idx="0">
                  <c:v>5.26</c:v>
                </c:pt>
                <c:pt idx="1">
                  <c:v>5.75</c:v>
                </c:pt>
                <c:pt idx="2">
                  <c:v>5.9300000000000024</c:v>
                </c:pt>
                <c:pt idx="3">
                  <c:v>9.75</c:v>
                </c:pt>
                <c:pt idx="4">
                  <c:v>10.360000000000007</c:v>
                </c:pt>
                <c:pt idx="5">
                  <c:v>9.66</c:v>
                </c:pt>
                <c:pt idx="6">
                  <c:v>11.63</c:v>
                </c:pt>
                <c:pt idx="7">
                  <c:v>11.71</c:v>
                </c:pt>
                <c:pt idx="8">
                  <c:v>14.48</c:v>
                </c:pt>
                <c:pt idx="9">
                  <c:v>12.93</c:v>
                </c:pt>
              </c:numCache>
            </c:numRef>
          </c:val>
        </c:ser>
        <c:dLbls>
          <c:showLegendKey val="0"/>
          <c:showVal val="1"/>
          <c:showCatName val="0"/>
          <c:showSerName val="0"/>
          <c:showPercent val="0"/>
          <c:showBubbleSize val="0"/>
        </c:dLbls>
        <c:gapWidth val="150"/>
        <c:shape val="cylinder"/>
        <c:axId val="287609240"/>
        <c:axId val="333639544"/>
        <c:axId val="0"/>
      </c:bar3DChart>
      <c:catAx>
        <c:axId val="287609240"/>
        <c:scaling>
          <c:orientation val="minMax"/>
        </c:scaling>
        <c:delete val="0"/>
        <c:axPos val="b"/>
        <c:numFmt formatCode="General" sourceLinked="1"/>
        <c:majorTickMark val="out"/>
        <c:minorTickMark val="none"/>
        <c:tickLblPos val="nextTo"/>
        <c:txPr>
          <a:bodyPr rot="-5400000" vert="horz"/>
          <a:lstStyle/>
          <a:p>
            <a:pPr>
              <a:defRPr>
                <a:solidFill>
                  <a:schemeClr val="tx2"/>
                </a:solidFill>
                <a:effectLst>
                  <a:outerShdw blurRad="38100" dist="38100" dir="2700000" algn="tl">
                    <a:srgbClr val="000000">
                      <a:alpha val="43137"/>
                    </a:srgbClr>
                  </a:outerShdw>
                </a:effectLst>
              </a:defRPr>
            </a:pPr>
            <a:endParaRPr lang="en-US"/>
          </a:p>
        </c:txPr>
        <c:crossAx val="333639544"/>
        <c:crosses val="autoZero"/>
        <c:auto val="1"/>
        <c:lblAlgn val="ctr"/>
        <c:lblOffset val="100"/>
        <c:noMultiLvlLbl val="0"/>
      </c:catAx>
      <c:valAx>
        <c:axId val="333639544"/>
        <c:scaling>
          <c:orientation val="minMax"/>
        </c:scaling>
        <c:delete val="0"/>
        <c:axPos val="l"/>
        <c:numFmt formatCode="&quot;$&quot;#,##0.00_);[Red]\(&quot;$&quot;#,##0.00\)" sourceLinked="1"/>
        <c:majorTickMark val="out"/>
        <c:minorTickMark val="none"/>
        <c:tickLblPos val="nextTo"/>
        <c:txPr>
          <a:bodyPr/>
          <a:lstStyle/>
          <a:p>
            <a:pPr>
              <a:defRPr>
                <a:solidFill>
                  <a:schemeClr val="tx2"/>
                </a:solidFill>
                <a:effectLst>
                  <a:outerShdw blurRad="38100" dist="38100" dir="2700000" algn="tl">
                    <a:srgbClr val="000000">
                      <a:alpha val="43137"/>
                    </a:srgbClr>
                  </a:outerShdw>
                </a:effectLst>
              </a:defRPr>
            </a:pPr>
            <a:endParaRPr lang="en-US"/>
          </a:p>
        </c:txPr>
        <c:crossAx val="287609240"/>
        <c:crosses val="autoZero"/>
        <c:crossBetween val="between"/>
      </c:valAx>
    </c:plotArea>
    <c:legend>
      <c:legendPos val="t"/>
      <c:layout/>
      <c:overlay val="0"/>
      <c:txPr>
        <a:bodyPr/>
        <a:lstStyle/>
        <a:p>
          <a:pPr>
            <a:defRPr>
              <a:solidFill>
                <a:schemeClr val="tx2"/>
              </a:solidFill>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Base</c:v>
                </c:pt>
              </c:strCache>
            </c:strRef>
          </c:tx>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contourClr>
            </a:sp3d>
          </c:spPr>
          <c:invertIfNegative val="0"/>
          <c:dPt>
            <c:idx val="0"/>
            <c:invertIfNegative val="0"/>
            <c:bubble3D val="0"/>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contourClr>
              </a:sp3d>
            </c:spPr>
          </c:dPt>
          <c:dLbls>
            <c:dLbl>
              <c:idx val="3"/>
              <c:layout>
                <c:manualLayout>
                  <c:x val="0"/>
                  <c:y val="-7.525531996843631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400">
                    <a:solidFill>
                      <a:schemeClr val="tx2"/>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"$"#,##0.00_);[Red]\("$"#,##0.00\)</c:formatCode>
                <c:ptCount val="10"/>
                <c:pt idx="0">
                  <c:v>2.8299999999999987</c:v>
                </c:pt>
                <c:pt idx="1">
                  <c:v>2.3199999999999981</c:v>
                </c:pt>
                <c:pt idx="2">
                  <c:v>2.59</c:v>
                </c:pt>
                <c:pt idx="3">
                  <c:v>4.0599999999999996</c:v>
                </c:pt>
                <c:pt idx="4">
                  <c:v>5.4</c:v>
                </c:pt>
                <c:pt idx="5">
                  <c:v>4.04</c:v>
                </c:pt>
                <c:pt idx="6">
                  <c:v>3.9899999999999998</c:v>
                </c:pt>
                <c:pt idx="7">
                  <c:v>6.01</c:v>
                </c:pt>
                <c:pt idx="8">
                  <c:v>5.68</c:v>
                </c:pt>
                <c:pt idx="9">
                  <c:v>5.6499999999999995</c:v>
                </c:pt>
              </c:numCache>
            </c:numRef>
          </c:val>
        </c:ser>
        <c:ser>
          <c:idx val="1"/>
          <c:order val="1"/>
          <c:tx>
            <c:strRef>
              <c:f>Sheet1!$C$1</c:f>
              <c:strCache>
                <c:ptCount val="1"/>
                <c:pt idx="0">
                  <c:v>Harvest</c:v>
                </c:pt>
              </c:strCache>
            </c:strRef>
          </c:tx>
          <c:spPr>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contourClr>
            </a:sp3d>
          </c:spPr>
          <c:invertIfNegative val="0"/>
          <c:dLbls>
            <c:dLbl>
              <c:idx val="2"/>
              <c:layout>
                <c:manualLayout>
                  <c:x val="4.1666666666666683E-3"/>
                  <c:y val="-7.525531996843631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400">
                    <a:solidFill>
                      <a:schemeClr val="tx2"/>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Sheet1!$C$2:$C$11</c:f>
              <c:numCache>
                <c:formatCode>"$"#,##0.00_);[Red]\("$"#,##0.00\)</c:formatCode>
                <c:ptCount val="10"/>
                <c:pt idx="0">
                  <c:v>2.0499999999999998</c:v>
                </c:pt>
                <c:pt idx="1">
                  <c:v>2.02</c:v>
                </c:pt>
                <c:pt idx="2">
                  <c:v>3.03</c:v>
                </c:pt>
                <c:pt idx="3">
                  <c:v>3.58</c:v>
                </c:pt>
                <c:pt idx="4">
                  <c:v>4.13</c:v>
                </c:pt>
                <c:pt idx="5">
                  <c:v>3.72</c:v>
                </c:pt>
                <c:pt idx="6">
                  <c:v>5.46</c:v>
                </c:pt>
                <c:pt idx="7">
                  <c:v>6.3199999999999985</c:v>
                </c:pt>
                <c:pt idx="8">
                  <c:v>7.5</c:v>
                </c:pt>
                <c:pt idx="9">
                  <c:v>4.3899999999999997</c:v>
                </c:pt>
              </c:numCache>
            </c:numRef>
          </c:val>
        </c:ser>
        <c:dLbls>
          <c:showLegendKey val="0"/>
          <c:showVal val="0"/>
          <c:showCatName val="0"/>
          <c:showSerName val="0"/>
          <c:showPercent val="0"/>
          <c:showBubbleSize val="0"/>
        </c:dLbls>
        <c:gapWidth val="150"/>
        <c:shape val="cylinder"/>
        <c:axId val="333640720"/>
        <c:axId val="333641112"/>
        <c:axId val="0"/>
      </c:bar3DChart>
      <c:catAx>
        <c:axId val="333640720"/>
        <c:scaling>
          <c:orientation val="minMax"/>
        </c:scaling>
        <c:delete val="0"/>
        <c:axPos val="b"/>
        <c:numFmt formatCode="General" sourceLinked="1"/>
        <c:majorTickMark val="out"/>
        <c:minorTickMark val="none"/>
        <c:tickLblPos val="nextTo"/>
        <c:txPr>
          <a:bodyPr rot="-5400000" vert="horz"/>
          <a:lstStyle/>
          <a:p>
            <a:pPr>
              <a:defRPr>
                <a:solidFill>
                  <a:schemeClr val="tx2"/>
                </a:solidFill>
                <a:effectLst>
                  <a:outerShdw blurRad="38100" dist="38100" dir="2700000" algn="tl">
                    <a:srgbClr val="000000">
                      <a:alpha val="43137"/>
                    </a:srgbClr>
                  </a:outerShdw>
                </a:effectLst>
              </a:defRPr>
            </a:pPr>
            <a:endParaRPr lang="en-US"/>
          </a:p>
        </c:txPr>
        <c:crossAx val="333641112"/>
        <c:crosses val="autoZero"/>
        <c:auto val="1"/>
        <c:lblAlgn val="ctr"/>
        <c:lblOffset val="100"/>
        <c:noMultiLvlLbl val="0"/>
      </c:catAx>
      <c:valAx>
        <c:axId val="333641112"/>
        <c:scaling>
          <c:orientation val="minMax"/>
        </c:scaling>
        <c:delete val="0"/>
        <c:axPos val="l"/>
        <c:numFmt formatCode="&quot;$&quot;#,##0.00_);[Red]\(&quot;$&quot;#,##0.00\)" sourceLinked="1"/>
        <c:majorTickMark val="out"/>
        <c:minorTickMark val="none"/>
        <c:tickLblPos val="nextTo"/>
        <c:txPr>
          <a:bodyPr/>
          <a:lstStyle/>
          <a:p>
            <a:pPr>
              <a:defRPr>
                <a:solidFill>
                  <a:schemeClr val="tx2"/>
                </a:solidFill>
                <a:effectLst>
                  <a:outerShdw blurRad="38100" dist="38100" dir="2700000" algn="tl">
                    <a:srgbClr val="000000">
                      <a:alpha val="43137"/>
                    </a:srgbClr>
                  </a:outerShdw>
                </a:effectLst>
              </a:defRPr>
            </a:pPr>
            <a:endParaRPr lang="en-US"/>
          </a:p>
        </c:txPr>
        <c:crossAx val="333640720"/>
        <c:crosses val="autoZero"/>
        <c:crossBetween val="between"/>
      </c:valAx>
    </c:plotArea>
    <c:legend>
      <c:legendPos val="t"/>
      <c:layout/>
      <c:overlay val="0"/>
      <c:txPr>
        <a:bodyPr/>
        <a:lstStyle/>
        <a:p>
          <a:pPr>
            <a:defRPr>
              <a:solidFill>
                <a:schemeClr val="tx2"/>
              </a:solidFill>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Base</c:v>
                </c:pt>
              </c:strCache>
            </c:strRef>
          </c:tx>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contourClr>
            </a:sp3d>
          </c:spPr>
          <c:invertIfNegative val="0"/>
          <c:dLbls>
            <c:dLbl>
              <c:idx val="2"/>
              <c:layout>
                <c:manualLayout>
                  <c:x val="0"/>
                  <c:y val="-1.80412334521402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7.731957193774431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400">
                    <a:solidFill>
                      <a:schemeClr val="tx2"/>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"$"#,##0.00_);[Red]\("$"#,##0.00\)</c:formatCode>
                <c:ptCount val="10"/>
                <c:pt idx="0">
                  <c:v>3.36</c:v>
                </c:pt>
                <c:pt idx="1">
                  <c:v>3.4</c:v>
                </c:pt>
                <c:pt idx="2">
                  <c:v>3.5</c:v>
                </c:pt>
                <c:pt idx="3">
                  <c:v>4.3499999999999996</c:v>
                </c:pt>
                <c:pt idx="4">
                  <c:v>5.9300000000000024</c:v>
                </c:pt>
                <c:pt idx="5">
                  <c:v>8.58</c:v>
                </c:pt>
                <c:pt idx="6">
                  <c:v>5.89</c:v>
                </c:pt>
                <c:pt idx="7">
                  <c:v>7.1899999999999995</c:v>
                </c:pt>
                <c:pt idx="8">
                  <c:v>8.2000000000000011</c:v>
                </c:pt>
                <c:pt idx="9">
                  <c:v>8.57</c:v>
                </c:pt>
              </c:numCache>
            </c:numRef>
          </c:val>
        </c:ser>
        <c:ser>
          <c:idx val="1"/>
          <c:order val="1"/>
          <c:tx>
            <c:strRef>
              <c:f>Sheet1!$C$1</c:f>
              <c:strCache>
                <c:ptCount val="1"/>
                <c:pt idx="0">
                  <c:v>Harvest</c:v>
                </c:pt>
              </c:strCache>
            </c:strRef>
          </c:tx>
          <c:spPr>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contourClr>
            </a:sp3d>
          </c:spPr>
          <c:invertIfNegative val="0"/>
          <c:dLbls>
            <c:dLbl>
              <c:idx val="4"/>
              <c:layout>
                <c:manualLayout>
                  <c:x val="0"/>
                  <c:y val="-1.03092762583659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1.2886595322957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1.03092762583659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3453238040395311E-3"/>
                  <c:y val="-2.577319064591477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6.9544365033662762E-3"/>
                  <c:y val="2.577319064591523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5400000" vert="horz"/>
              <a:lstStyle/>
              <a:p>
                <a:pPr>
                  <a:defRPr sz="1400">
                    <a:solidFill>
                      <a:schemeClr val="tx2"/>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Sheet1!$C$2:$C$11</c:f>
              <c:numCache>
                <c:formatCode>"$"#,##0.00_);[Red]\("$"#,##0.00\)</c:formatCode>
                <c:ptCount val="10"/>
                <c:pt idx="0">
                  <c:v>3.54</c:v>
                </c:pt>
                <c:pt idx="1">
                  <c:v>3.52</c:v>
                </c:pt>
                <c:pt idx="2">
                  <c:v>3.74</c:v>
                </c:pt>
                <c:pt idx="3">
                  <c:v>5.74</c:v>
                </c:pt>
                <c:pt idx="4">
                  <c:v>7.9300000000000024</c:v>
                </c:pt>
                <c:pt idx="5">
                  <c:v>5.8</c:v>
                </c:pt>
                <c:pt idx="6">
                  <c:v>4.49</c:v>
                </c:pt>
                <c:pt idx="7">
                  <c:v>6.75</c:v>
                </c:pt>
                <c:pt idx="8">
                  <c:v>8.67</c:v>
                </c:pt>
                <c:pt idx="9">
                  <c:v>6.63</c:v>
                </c:pt>
              </c:numCache>
            </c:numRef>
          </c:val>
        </c:ser>
        <c:dLbls>
          <c:showLegendKey val="0"/>
          <c:showVal val="1"/>
          <c:showCatName val="0"/>
          <c:showSerName val="0"/>
          <c:showPercent val="0"/>
          <c:showBubbleSize val="0"/>
        </c:dLbls>
        <c:gapWidth val="150"/>
        <c:shape val="cylinder"/>
        <c:axId val="333642680"/>
        <c:axId val="333643072"/>
        <c:axId val="0"/>
      </c:bar3DChart>
      <c:catAx>
        <c:axId val="333642680"/>
        <c:scaling>
          <c:orientation val="minMax"/>
        </c:scaling>
        <c:delete val="0"/>
        <c:axPos val="b"/>
        <c:numFmt formatCode="General" sourceLinked="1"/>
        <c:majorTickMark val="out"/>
        <c:minorTickMark val="none"/>
        <c:tickLblPos val="nextTo"/>
        <c:txPr>
          <a:bodyPr rot="-5400000" vert="horz"/>
          <a:lstStyle/>
          <a:p>
            <a:pPr>
              <a:defRPr>
                <a:solidFill>
                  <a:schemeClr val="tx2"/>
                </a:solidFill>
                <a:effectLst>
                  <a:outerShdw blurRad="38100" dist="38100" dir="2700000" algn="tl">
                    <a:srgbClr val="000000">
                      <a:alpha val="43137"/>
                    </a:srgbClr>
                  </a:outerShdw>
                </a:effectLst>
              </a:defRPr>
            </a:pPr>
            <a:endParaRPr lang="en-US"/>
          </a:p>
        </c:txPr>
        <c:crossAx val="333643072"/>
        <c:crosses val="autoZero"/>
        <c:auto val="1"/>
        <c:lblAlgn val="ctr"/>
        <c:lblOffset val="100"/>
        <c:noMultiLvlLbl val="0"/>
      </c:catAx>
      <c:valAx>
        <c:axId val="333643072"/>
        <c:scaling>
          <c:orientation val="minMax"/>
        </c:scaling>
        <c:delete val="0"/>
        <c:axPos val="l"/>
        <c:numFmt formatCode="&quot;$&quot;#,##0.00_);[Red]\(&quot;$&quot;#,##0.00\)" sourceLinked="1"/>
        <c:majorTickMark val="out"/>
        <c:minorTickMark val="none"/>
        <c:tickLblPos val="nextTo"/>
        <c:txPr>
          <a:bodyPr/>
          <a:lstStyle/>
          <a:p>
            <a:pPr>
              <a:defRPr>
                <a:solidFill>
                  <a:schemeClr val="tx2"/>
                </a:solidFill>
                <a:effectLst>
                  <a:outerShdw blurRad="38100" dist="38100" dir="2700000" algn="tl">
                    <a:srgbClr val="000000">
                      <a:alpha val="43137"/>
                    </a:srgbClr>
                  </a:outerShdw>
                </a:effectLst>
              </a:defRPr>
            </a:pPr>
            <a:endParaRPr lang="en-US"/>
          </a:p>
        </c:txPr>
        <c:crossAx val="333642680"/>
        <c:crosses val="autoZero"/>
        <c:crossBetween val="between"/>
      </c:valAx>
    </c:plotArea>
    <c:legend>
      <c:legendPos val="t"/>
      <c:layout/>
      <c:overlay val="0"/>
      <c:txPr>
        <a:bodyPr/>
        <a:lstStyle/>
        <a:p>
          <a:pPr>
            <a:defRPr>
              <a:solidFill>
                <a:schemeClr val="tx2"/>
              </a:solidFill>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dLbls>
          <c:showLegendKey val="0"/>
          <c:showVal val="1"/>
          <c:showCatName val="0"/>
          <c:showSerName val="0"/>
          <c:showPercent val="0"/>
          <c:showBubbleSize val="0"/>
        </c:dLbls>
        <c:gapWidth val="150"/>
        <c:shape val="cylinder"/>
        <c:axId val="335997712"/>
        <c:axId val="335998104"/>
        <c:axId val="0"/>
      </c:bar3DChart>
      <c:catAx>
        <c:axId val="335997712"/>
        <c:scaling>
          <c:orientation val="minMax"/>
        </c:scaling>
        <c:delete val="0"/>
        <c:axPos val="b"/>
        <c:numFmt formatCode="General" sourceLinked="1"/>
        <c:majorTickMark val="none"/>
        <c:minorTickMark val="none"/>
        <c:tickLblPos val="nextTo"/>
        <c:txPr>
          <a:bodyPr/>
          <a:lstStyle/>
          <a:p>
            <a:pPr>
              <a:defRPr>
                <a:latin typeface="Arial" pitchFamily="34" charset="0"/>
                <a:cs typeface="Arial" pitchFamily="34" charset="0"/>
              </a:defRPr>
            </a:pPr>
            <a:endParaRPr lang="en-US"/>
          </a:p>
        </c:txPr>
        <c:crossAx val="335998104"/>
        <c:crosses val="autoZero"/>
        <c:auto val="1"/>
        <c:lblAlgn val="ctr"/>
        <c:lblOffset val="100"/>
        <c:noMultiLvlLbl val="0"/>
      </c:catAx>
      <c:valAx>
        <c:axId val="335998104"/>
        <c:scaling>
          <c:orientation val="minMax"/>
        </c:scaling>
        <c:delete val="1"/>
        <c:axPos val="l"/>
        <c:numFmt formatCode="General" sourceLinked="1"/>
        <c:majorTickMark val="out"/>
        <c:minorTickMark val="none"/>
        <c:tickLblPos val="none"/>
        <c:crossAx val="335997712"/>
        <c:crosses val="autoZero"/>
        <c:crossBetween val="between"/>
      </c:valAx>
      <c:spPr>
        <a:noFill/>
        <a:ln w="25400">
          <a:noFill/>
        </a:ln>
      </c:spPr>
    </c:plotArea>
    <c:legend>
      <c:legendPos val="t"/>
      <c:layout/>
      <c:overlay val="0"/>
      <c:txPr>
        <a:bodyPr/>
        <a:lstStyle/>
        <a:p>
          <a:pPr>
            <a:defRPr>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Base</c:v>
                </c:pt>
              </c:strCache>
            </c:strRef>
          </c:tx>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contourClr>
            </a:sp3d>
          </c:spPr>
          <c:invertIfNegative val="0"/>
          <c:dPt>
            <c:idx val="0"/>
            <c:invertIfNegative val="0"/>
            <c:bubble3D val="0"/>
            <c:spPr>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contourClr>
              </a:sp3d>
            </c:spPr>
          </c:dPt>
          <c:dLbls>
            <c:dLbl>
              <c:idx val="3"/>
              <c:layout>
                <c:manualLayout>
                  <c:x val="0"/>
                  <c:y val="-7.525531996843631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400">
                    <a:solidFill>
                      <a:schemeClr val="tx2"/>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"$"#,##0.00_);[Red]\("$"#,##0.00\)</c:formatCode>
                <c:ptCount val="10"/>
                <c:pt idx="0">
                  <c:v>0.68</c:v>
                </c:pt>
                <c:pt idx="1">
                  <c:v>0.5</c:v>
                </c:pt>
                <c:pt idx="2">
                  <c:v>0.60000000000000042</c:v>
                </c:pt>
                <c:pt idx="3">
                  <c:v>0.59</c:v>
                </c:pt>
                <c:pt idx="4">
                  <c:v>0.77000000000000046</c:v>
                </c:pt>
                <c:pt idx="5">
                  <c:v>0.55000000000000004</c:v>
                </c:pt>
                <c:pt idx="6">
                  <c:v>0.72000000000000042</c:v>
                </c:pt>
                <c:pt idx="7">
                  <c:v>1.149999999999999</c:v>
                </c:pt>
                <c:pt idx="8">
                  <c:v>0.93</c:v>
                </c:pt>
                <c:pt idx="9">
                  <c:v>0.81</c:v>
                </c:pt>
              </c:numCache>
            </c:numRef>
          </c:val>
        </c:ser>
        <c:ser>
          <c:idx val="1"/>
          <c:order val="1"/>
          <c:tx>
            <c:strRef>
              <c:f>Sheet1!$C$1</c:f>
              <c:strCache>
                <c:ptCount val="1"/>
                <c:pt idx="0">
                  <c:v>Harvest</c:v>
                </c:pt>
              </c:strCache>
            </c:strRef>
          </c:tx>
          <c:spPr>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contourClr>
            </a:sp3d>
          </c:spPr>
          <c:invertIfNegative val="0"/>
          <c:dLbls>
            <c:dLbl>
              <c:idx val="2"/>
              <c:layout>
                <c:manualLayout>
                  <c:x val="4.1666666666666683E-3"/>
                  <c:y val="-7.525531996843631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vert="horz"/>
              <a:lstStyle/>
              <a:p>
                <a:pPr>
                  <a:defRPr sz="1400">
                    <a:solidFill>
                      <a:schemeClr val="tx2"/>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Sheet1!$C$2:$C$11</c:f>
              <c:numCache>
                <c:formatCode>"$"#,##0.00_);[Red]\("$"#,##0.00\)</c:formatCode>
                <c:ptCount val="10"/>
                <c:pt idx="0">
                  <c:v>0.46</c:v>
                </c:pt>
                <c:pt idx="1">
                  <c:v>0.5</c:v>
                </c:pt>
                <c:pt idx="2">
                  <c:v>0.49000000000000021</c:v>
                </c:pt>
                <c:pt idx="3">
                  <c:v>0.62000000000000044</c:v>
                </c:pt>
                <c:pt idx="4">
                  <c:v>0.42000000000000021</c:v>
                </c:pt>
                <c:pt idx="5">
                  <c:v>0.69000000000000039</c:v>
                </c:pt>
                <c:pt idx="6">
                  <c:v>1.33</c:v>
                </c:pt>
                <c:pt idx="7">
                  <c:v>1.01</c:v>
                </c:pt>
                <c:pt idx="8">
                  <c:v>0.73000000000000043</c:v>
                </c:pt>
                <c:pt idx="9">
                  <c:v>0.8300000000000004</c:v>
                </c:pt>
              </c:numCache>
            </c:numRef>
          </c:val>
        </c:ser>
        <c:dLbls>
          <c:showLegendKey val="0"/>
          <c:showVal val="0"/>
          <c:showCatName val="0"/>
          <c:showSerName val="0"/>
          <c:showPercent val="0"/>
          <c:showBubbleSize val="0"/>
        </c:dLbls>
        <c:gapWidth val="150"/>
        <c:shape val="cylinder"/>
        <c:axId val="335998888"/>
        <c:axId val="335999280"/>
        <c:axId val="0"/>
      </c:bar3DChart>
      <c:catAx>
        <c:axId val="335998888"/>
        <c:scaling>
          <c:orientation val="minMax"/>
        </c:scaling>
        <c:delete val="0"/>
        <c:axPos val="b"/>
        <c:numFmt formatCode="General" sourceLinked="1"/>
        <c:majorTickMark val="out"/>
        <c:minorTickMark val="none"/>
        <c:tickLblPos val="nextTo"/>
        <c:txPr>
          <a:bodyPr rot="-5400000" vert="horz"/>
          <a:lstStyle/>
          <a:p>
            <a:pPr>
              <a:defRPr>
                <a:solidFill>
                  <a:schemeClr val="tx2"/>
                </a:solidFill>
                <a:effectLst>
                  <a:outerShdw blurRad="38100" dist="38100" dir="2700000" algn="tl">
                    <a:srgbClr val="000000">
                      <a:alpha val="43137"/>
                    </a:srgbClr>
                  </a:outerShdw>
                </a:effectLst>
              </a:defRPr>
            </a:pPr>
            <a:endParaRPr lang="en-US"/>
          </a:p>
        </c:txPr>
        <c:crossAx val="335999280"/>
        <c:crosses val="autoZero"/>
        <c:auto val="1"/>
        <c:lblAlgn val="ctr"/>
        <c:lblOffset val="100"/>
        <c:noMultiLvlLbl val="0"/>
      </c:catAx>
      <c:valAx>
        <c:axId val="335999280"/>
        <c:scaling>
          <c:orientation val="minMax"/>
        </c:scaling>
        <c:delete val="0"/>
        <c:axPos val="l"/>
        <c:numFmt formatCode="&quot;$&quot;#,##0.00_);[Red]\(&quot;$&quot;#,##0.00\)" sourceLinked="1"/>
        <c:majorTickMark val="out"/>
        <c:minorTickMark val="none"/>
        <c:tickLblPos val="nextTo"/>
        <c:txPr>
          <a:bodyPr/>
          <a:lstStyle/>
          <a:p>
            <a:pPr>
              <a:defRPr>
                <a:solidFill>
                  <a:schemeClr val="tx2"/>
                </a:solidFill>
                <a:effectLst>
                  <a:outerShdw blurRad="38100" dist="38100" dir="2700000" algn="tl">
                    <a:srgbClr val="000000">
                      <a:alpha val="43137"/>
                    </a:srgbClr>
                  </a:outerShdw>
                </a:effectLst>
              </a:defRPr>
            </a:pPr>
            <a:endParaRPr lang="en-US"/>
          </a:p>
        </c:txPr>
        <c:crossAx val="335998888"/>
        <c:crosses val="autoZero"/>
        <c:crossBetween val="between"/>
      </c:valAx>
    </c:plotArea>
    <c:legend>
      <c:legendPos val="t"/>
      <c:layout/>
      <c:overlay val="0"/>
      <c:txPr>
        <a:bodyPr/>
        <a:lstStyle/>
        <a:p>
          <a:pPr>
            <a:defRPr>
              <a:solidFill>
                <a:schemeClr val="tx2"/>
              </a:solidFill>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0" tIns="46581" rIns="93160" bIns="46581" numCol="1" anchor="t" anchorCtr="0" compatLnSpc="1">
            <a:prstTxWarp prst="textNoShape">
              <a:avLst/>
            </a:prstTxWarp>
          </a:bodyPr>
          <a:lstStyle>
            <a:lvl1pPr algn="l" defTabSz="930195">
              <a:defRPr sz="1200" smtClean="0">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70339"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0" tIns="46581" rIns="93160" bIns="46581" numCol="1" anchor="t" anchorCtr="0" compatLnSpc="1">
            <a:prstTxWarp prst="textNoShape">
              <a:avLst/>
            </a:prstTxWarp>
          </a:bodyPr>
          <a:lstStyle>
            <a:lvl1pPr algn="r" defTabSz="930195">
              <a:defRPr sz="1200" smtClean="0">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0" tIns="46581" rIns="93160" bIns="46581" numCol="1" anchor="b" anchorCtr="0" compatLnSpc="1">
            <a:prstTxWarp prst="textNoShape">
              <a:avLst/>
            </a:prstTxWarp>
          </a:bodyPr>
          <a:lstStyle>
            <a:lvl1pPr algn="l" defTabSz="930195">
              <a:defRPr sz="1200" smtClean="0">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0" tIns="46581" rIns="93160" bIns="46581" numCol="1" anchor="b" anchorCtr="0" compatLnSpc="1">
            <a:prstTxWarp prst="textNoShape">
              <a:avLst/>
            </a:prstTxWarp>
          </a:bodyPr>
          <a:lstStyle>
            <a:lvl1pPr algn="r" defTabSz="930195">
              <a:defRPr sz="1200" smtClean="0">
                <a:latin typeface="Times New Roman" pitchFamily="18" charset="0"/>
              </a:defRPr>
            </a:lvl1pPr>
          </a:lstStyle>
          <a:p>
            <a:pPr>
              <a:defRPr/>
            </a:pPr>
            <a:fld id="{7455ACE1-7E3B-4A8F-AA41-287B2CF01440}" type="slidenum">
              <a:rPr lang="en-US"/>
              <a:pPr>
                <a:defRPr/>
              </a:pPr>
              <a:t>‹#›</a:t>
            </a:fld>
            <a:endParaRPr lang="en-US"/>
          </a:p>
        </p:txBody>
      </p:sp>
    </p:spTree>
    <p:extLst>
      <p:ext uri="{BB962C8B-B14F-4D97-AF65-F5344CB8AC3E}">
        <p14:creationId xmlns:p14="http://schemas.microsoft.com/office/powerpoint/2010/main" val="24679156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1"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0" tIns="46581" rIns="93160" bIns="46581" numCol="1" anchor="t" anchorCtr="0" compatLnSpc="1">
            <a:prstTxWarp prst="textNoShape">
              <a:avLst/>
            </a:prstTxWarp>
          </a:bodyPr>
          <a:lstStyle>
            <a:lvl1pPr algn="l" defTabSz="930195">
              <a:defRPr sz="1200" smtClean="0">
                <a:latin typeface="Times New Roman" pitchFamily="18" charset="0"/>
              </a:defRPr>
            </a:lvl1pPr>
          </a:lstStyle>
          <a:p>
            <a:pPr>
              <a:defRPr/>
            </a:pPr>
            <a:endParaRPr lang="en-US"/>
          </a:p>
        </p:txBody>
      </p:sp>
      <p:sp>
        <p:nvSpPr>
          <p:cNvPr id="146435" name="Rectangle 3"/>
          <p:cNvSpPr>
            <a:spLocks noGrp="1" noChangeArrowheads="1"/>
          </p:cNvSpPr>
          <p:nvPr>
            <p:ph type="dt" idx="1"/>
          </p:nvPr>
        </p:nvSpPr>
        <p:spPr bwMode="auto">
          <a:xfrm>
            <a:off x="3970339"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0" tIns="46581" rIns="93160" bIns="46581" numCol="1" anchor="t" anchorCtr="0" compatLnSpc="1">
            <a:prstTxWarp prst="textNoShape">
              <a:avLst/>
            </a:prstTxWarp>
          </a:bodyPr>
          <a:lstStyle>
            <a:lvl1pPr algn="r" defTabSz="930195">
              <a:defRPr sz="1200" smtClean="0">
                <a:latin typeface="Times New Roman" pitchFamily="18"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6437" name="Rectangle 5"/>
          <p:cNvSpPr>
            <a:spLocks noGrp="1" noChangeArrowheads="1"/>
          </p:cNvSpPr>
          <p:nvPr>
            <p:ph type="body" sz="quarter" idx="3"/>
          </p:nvPr>
        </p:nvSpPr>
        <p:spPr bwMode="auto">
          <a:xfrm>
            <a:off x="700089" y="4416428"/>
            <a:ext cx="56102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0" tIns="46581" rIns="93160"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6438" name="Rectangle 6"/>
          <p:cNvSpPr>
            <a:spLocks noGrp="1" noChangeArrowheads="1"/>
          </p:cNvSpPr>
          <p:nvPr>
            <p:ph type="ftr" sz="quarter" idx="4"/>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0" tIns="46581" rIns="93160" bIns="46581" numCol="1" anchor="b" anchorCtr="0" compatLnSpc="1">
            <a:prstTxWarp prst="textNoShape">
              <a:avLst/>
            </a:prstTxWarp>
          </a:bodyPr>
          <a:lstStyle>
            <a:lvl1pPr algn="l" defTabSz="930195">
              <a:defRPr sz="1200" smtClean="0">
                <a:latin typeface="Times New Roman" pitchFamily="18" charset="0"/>
              </a:defRPr>
            </a:lvl1pPr>
          </a:lstStyle>
          <a:p>
            <a:pPr>
              <a:defRPr/>
            </a:pPr>
            <a:endParaRPr lang="en-US"/>
          </a:p>
        </p:txBody>
      </p:sp>
      <p:sp>
        <p:nvSpPr>
          <p:cNvPr id="146439" name="Rectangle 7"/>
          <p:cNvSpPr>
            <a:spLocks noGrp="1" noChangeArrowheads="1"/>
          </p:cNvSpPr>
          <p:nvPr>
            <p:ph type="sldNum" sz="quarter" idx="5"/>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0" tIns="46581" rIns="93160" bIns="46581" numCol="1" anchor="b" anchorCtr="0" compatLnSpc="1">
            <a:prstTxWarp prst="textNoShape">
              <a:avLst/>
            </a:prstTxWarp>
          </a:bodyPr>
          <a:lstStyle>
            <a:lvl1pPr algn="r" defTabSz="930195">
              <a:defRPr sz="1200" smtClean="0">
                <a:latin typeface="Times New Roman" pitchFamily="18" charset="0"/>
              </a:defRPr>
            </a:lvl1pPr>
          </a:lstStyle>
          <a:p>
            <a:pPr>
              <a:defRPr/>
            </a:pPr>
            <a:fld id="{64BEDAF1-D5F6-44C5-AF2C-0838D5823548}" type="slidenum">
              <a:rPr lang="en-US"/>
              <a:pPr>
                <a:defRPr/>
              </a:pPr>
              <a:t>‹#›</a:t>
            </a:fld>
            <a:endParaRPr lang="en-US"/>
          </a:p>
        </p:txBody>
      </p:sp>
    </p:spTree>
    <p:extLst>
      <p:ext uri="{BB962C8B-B14F-4D97-AF65-F5344CB8AC3E}">
        <p14:creationId xmlns:p14="http://schemas.microsoft.com/office/powerpoint/2010/main" val="66348193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006443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52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330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2320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648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50028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468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982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0156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6077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395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t>THIS SLIDE HAS TO BE UPDATED BEFORE IT IS USED AGAIN!!!!</a:t>
            </a:r>
            <a:endParaRPr lang="en-US" sz="2000" b="1" dirty="0"/>
          </a:p>
        </p:txBody>
      </p:sp>
    </p:spTree>
    <p:extLst>
      <p:ext uri="{BB962C8B-B14F-4D97-AF65-F5344CB8AC3E}">
        <p14:creationId xmlns:p14="http://schemas.microsoft.com/office/powerpoint/2010/main" val="65946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96985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FFF8F1AF-61CF-4140-8C7A-9EFC4BB56B0C}"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78438F6-70F9-46E4-A3B1-4BF77A2D5507}" type="slidenum">
              <a:rPr lang="en-US" smtClean="0"/>
              <a:pPr>
                <a:defRPr/>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166A15-10CE-4731-BDB9-E8536D485D01}" type="slidenum">
              <a:rPr lang="en-US" smtClean="0"/>
              <a:pPr>
                <a:defRPr/>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24517D-88B1-4148-A969-0CF401D3FBEA}" type="slidenum">
              <a:rPr lang="en-US"/>
              <a:pPr>
                <a:defRPr/>
              </a:pPr>
              <a:t>‹#›</a:t>
            </a:fld>
            <a:endParaRPr lang="en-US"/>
          </a:p>
        </p:txBody>
      </p:sp>
    </p:spTree>
    <p:extLst>
      <p:ext uri="{BB962C8B-B14F-4D97-AF65-F5344CB8AC3E}">
        <p14:creationId xmlns:p14="http://schemas.microsoft.com/office/powerpoint/2010/main" val="1503622413"/>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40386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1EAE52-9BEA-4753-BD48-67A79FB345A9}" type="slidenum">
              <a:rPr lang="en-US"/>
              <a:pPr>
                <a:defRPr/>
              </a:pPr>
              <a:t>‹#›</a:t>
            </a:fld>
            <a:endParaRPr lang="en-US"/>
          </a:p>
        </p:txBody>
      </p:sp>
    </p:spTree>
    <p:extLst>
      <p:ext uri="{BB962C8B-B14F-4D97-AF65-F5344CB8AC3E}">
        <p14:creationId xmlns:p14="http://schemas.microsoft.com/office/powerpoint/2010/main" val="2760934555"/>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pPr>
              <a:defRPr/>
            </a:pPr>
            <a:endParaRPr lang="en-US"/>
          </a:p>
        </p:txBody>
      </p:sp>
      <p:sp>
        <p:nvSpPr>
          <p:cNvPr id="10" name="Slide Number Placeholder 9"/>
          <p:cNvSpPr>
            <a:spLocks noGrp="1"/>
          </p:cNvSpPr>
          <p:nvPr>
            <p:ph type="sldNum" sz="quarter" idx="15"/>
          </p:nvPr>
        </p:nvSpPr>
        <p:spPr/>
        <p:txBody>
          <a:bodyPr/>
          <a:lstStyle/>
          <a:p>
            <a:pPr>
              <a:defRPr/>
            </a:pPr>
            <a:fld id="{31BCA91A-E838-43C1-90CA-88DDA704DCB7}" type="slidenum">
              <a:rPr lang="en-US" smtClean="0"/>
              <a:pPr>
                <a:defRPr/>
              </a:pPr>
              <a:t>‹#›</a:t>
            </a:fld>
            <a:endParaRPr lang="en-US"/>
          </a:p>
        </p:txBody>
      </p:sp>
      <p:sp>
        <p:nvSpPr>
          <p:cNvPr id="11" name="Footer Placeholder 10"/>
          <p:cNvSpPr>
            <a:spLocks noGrp="1"/>
          </p:cNvSpPr>
          <p:nvPr>
            <p:ph type="ftr" sz="quarter" idx="16"/>
          </p:nvPr>
        </p:nvSpPr>
        <p:spPr/>
        <p:txBody>
          <a:bodyPr/>
          <a:lstStyle/>
          <a:p>
            <a:pPr>
              <a:defRPr/>
            </a:pPr>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91B52D9A-6BC4-42C6-8290-BEBABAE4ED8C}"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pPr>
              <a:defRPr/>
            </a:pPr>
            <a:endParaRPr lang="en-US"/>
          </a:p>
        </p:txBody>
      </p:sp>
      <p:sp>
        <p:nvSpPr>
          <p:cNvPr id="10" name="Slide Number Placeholder 9"/>
          <p:cNvSpPr>
            <a:spLocks noGrp="1"/>
          </p:cNvSpPr>
          <p:nvPr>
            <p:ph type="sldNum" sz="quarter" idx="11"/>
          </p:nvPr>
        </p:nvSpPr>
        <p:spPr/>
        <p:txBody>
          <a:bodyPr/>
          <a:lstStyle/>
          <a:p>
            <a:pPr>
              <a:defRPr/>
            </a:pPr>
            <a:fld id="{1DE28977-6B93-461A-9EBB-4D9218617005}" type="slidenum">
              <a:rPr lang="en-US" smtClean="0"/>
              <a:pPr>
                <a:defRPr/>
              </a:pPr>
              <a:t>‹#›</a:t>
            </a:fld>
            <a:endParaRPr lang="en-US"/>
          </a:p>
        </p:txBody>
      </p:sp>
      <p:sp>
        <p:nvSpPr>
          <p:cNvPr id="11" name="Footer Placeholder 10"/>
          <p:cNvSpPr>
            <a:spLocks noGrp="1"/>
          </p:cNvSpPr>
          <p:nvPr>
            <p:ph type="ftr" sz="quarter" idx="12"/>
          </p:nvPr>
        </p:nvSpPr>
        <p:spPr>
          <a:xfrm>
            <a:off x="493776" y="6356350"/>
            <a:ext cx="5102352" cy="365125"/>
          </a:xfrm>
        </p:spPr>
        <p:txBody>
          <a:bodyPr/>
          <a:lstStyle/>
          <a:p>
            <a:pPr>
              <a:defRPr/>
            </a:pPr>
            <a:endParaRPr lang="en-US"/>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pPr>
              <a:defRPr/>
            </a:pPr>
            <a:endParaRPr lang="en-US"/>
          </a:p>
        </p:txBody>
      </p:sp>
      <p:sp>
        <p:nvSpPr>
          <p:cNvPr id="11" name="Slide Number Placeholder 10"/>
          <p:cNvSpPr>
            <a:spLocks noGrp="1"/>
          </p:cNvSpPr>
          <p:nvPr>
            <p:ph type="sldNum" sz="quarter" idx="11"/>
          </p:nvPr>
        </p:nvSpPr>
        <p:spPr/>
        <p:txBody>
          <a:bodyPr/>
          <a:lstStyle/>
          <a:p>
            <a:pPr>
              <a:defRPr/>
            </a:pPr>
            <a:fld id="{CB44F251-AA8B-4BDA-9E48-C0E89D782703}" type="slidenum">
              <a:rPr lang="en-US" smtClean="0"/>
              <a:pPr>
                <a:defRPr/>
              </a:pPr>
              <a:t>‹#›</a:t>
            </a:fld>
            <a:endParaRPr lang="en-US"/>
          </a:p>
        </p:txBody>
      </p:sp>
      <p:sp>
        <p:nvSpPr>
          <p:cNvPr id="12" name="Footer Placeholder 11"/>
          <p:cNvSpPr>
            <a:spLocks noGrp="1"/>
          </p:cNvSpPr>
          <p:nvPr>
            <p:ph type="ftr" sz="quarter" idx="12"/>
          </p:nvPr>
        </p:nvSpPr>
        <p:spPr>
          <a:xfrm>
            <a:off x="493776" y="6356350"/>
            <a:ext cx="5102352" cy="365125"/>
          </a:xfrm>
        </p:spPr>
        <p:txBody>
          <a:bodyPr/>
          <a:lstStyle/>
          <a:p>
            <a:pPr>
              <a:defRPr/>
            </a:pPr>
            <a:endParaRPr lang="en-US"/>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pPr>
              <a:defRPr/>
            </a:pPr>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pPr>
              <a:defRPr/>
            </a:pPr>
            <a:fld id="{04CDC810-3666-4FBB-85A9-D589487FB23A}" type="slidenum">
              <a:rPr lang="en-US" smtClean="0"/>
              <a:pPr>
                <a:defRPr/>
              </a:pPr>
              <a:t>‹#›</a:t>
            </a:fld>
            <a:endParaRPr lang="en-US"/>
          </a:p>
        </p:txBody>
      </p:sp>
      <p:sp>
        <p:nvSpPr>
          <p:cNvPr id="6" name="Footer Placeholder 5"/>
          <p:cNvSpPr>
            <a:spLocks noGrp="1"/>
          </p:cNvSpPr>
          <p:nvPr>
            <p:ph type="ftr" sz="quarter" idx="12"/>
          </p:nvPr>
        </p:nvSpPr>
        <p:spPr/>
        <p:txBody>
          <a:bodyPr/>
          <a:lstStyle/>
          <a:p>
            <a:pPr>
              <a:defRPr/>
            </a:pPr>
            <a:endParaRPr lang="en-US"/>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9361BD0-8575-424E-BF4B-8964CF20FFF5}" type="slidenum">
              <a:rPr lang="en-US" smtClean="0"/>
              <a:pPr>
                <a:defRPr/>
              </a:pPr>
              <a:t>‹#›</a:t>
            </a:fld>
            <a:endParaRPr lang="en-US"/>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B0C092AD-471E-4C73-87CB-90CD68247C11}" type="slidenum">
              <a:rPr lang="en-US" smtClean="0"/>
              <a:pPr>
                <a:defRPr/>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pPr>
              <a:defRPr/>
            </a:pPr>
            <a:endParaRPr lang="en-US"/>
          </a:p>
        </p:txBody>
      </p:sp>
    </p:spTree>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B02535B2-529F-446B-886F-F9F3A01CE620}" type="slidenum">
              <a:rPr lang="en-US" smtClean="0"/>
              <a:pPr>
                <a:defRPr/>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pPr>
              <a:defRPr/>
            </a:pPr>
            <a:endParaRPr lang="en-US"/>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pPr>
              <a:defRPr/>
            </a:pPr>
            <a:fld id="{C8050C9C-A778-4CB1-8918-5F901EE47DC8}"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 id="2147484819" r:id="rId12"/>
    <p:sldLayoutId id="2147484820" r:id="rId13"/>
  </p:sldLayoutIdLst>
  <p:transition spd="slow">
    <p:wipe dir="d"/>
  </p:transition>
  <p:timing>
    <p:tnLst>
      <p:par>
        <p:cTn id="1" dur="indefinite" restart="never" nodeType="tmRoot"/>
      </p:par>
    </p:tnLst>
  </p:timing>
  <p:hf sldNum="0" hdr="0" ftr="0" dt="0"/>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3.jpeg"/><Relationship Id="rId4" Type="http://schemas.openxmlformats.org/officeDocument/2006/relationships/image" Target="../media/image12.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24000"/>
            <a:ext cx="9144000" cy="3416320"/>
          </a:xfrm>
          <a:prstGeom prst="rect">
            <a:avLst/>
          </a:prstGeom>
          <a:noFill/>
        </p:spPr>
        <p:txBody>
          <a:bodyPr wrap="square" lIns="91440" tIns="45720" rIns="91440" bIns="45720">
            <a:spAutoFit/>
          </a:bodyPr>
          <a:lstStyle/>
          <a:p>
            <a:pPr algn="ctr"/>
            <a:r>
              <a:rPr lang="en-U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2014</a:t>
            </a:r>
          </a:p>
          <a:p>
            <a:pPr algn="ctr"/>
            <a:r>
              <a:rPr lang="en-U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Crop Insurance</a:t>
            </a:r>
          </a:p>
          <a:p>
            <a:pPr algn="ctr"/>
            <a:r>
              <a:rPr lang="en-U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Review</a:t>
            </a:r>
            <a:endParaRPr 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sz="quarter" idx="13"/>
          </p:nvPr>
        </p:nvSpPr>
        <p:spPr>
          <a:xfrm>
            <a:off x="152400" y="1066800"/>
            <a:ext cx="8534400" cy="3962400"/>
          </a:xfrm>
        </p:spPr>
        <p:txBody>
          <a:bodyPr>
            <a:noAutofit/>
          </a:bodyPr>
          <a:lstStyle/>
          <a:p>
            <a:pPr algn="just">
              <a:lnSpc>
                <a:spcPct val="80000"/>
              </a:lnSpc>
              <a:buClr>
                <a:schemeClr val="accent3"/>
              </a:buClr>
              <a:buFont typeface="Wingdings" pitchFamily="2" charset="2"/>
              <a:buChar char="§"/>
            </a:pPr>
            <a:r>
              <a:rPr lang="en-US" sz="2000" i="0" u="sng" dirty="0">
                <a:effectLst/>
                <a:latin typeface="Arial" pitchFamily="34" charset="0"/>
                <a:cs typeface="Arial" pitchFamily="34" charset="0"/>
              </a:rPr>
              <a:t>Prevented Plant (PP)</a:t>
            </a:r>
            <a:r>
              <a:rPr lang="en-US" sz="2000" i="0" dirty="0">
                <a:effectLst/>
                <a:latin typeface="Arial" pitchFamily="34" charset="0"/>
                <a:cs typeface="Arial" pitchFamily="34" charset="0"/>
              </a:rPr>
              <a:t> – failure to plant the insured crop by the final planting date or within the late planting period.  You must have been prevented from planting the insured crop due to an insured cause of loss that is general in the surrounding area and that prevents other producers from planting acreage with similar characteristics.</a:t>
            </a:r>
          </a:p>
          <a:p>
            <a:pPr>
              <a:lnSpc>
                <a:spcPct val="80000"/>
              </a:lnSpc>
              <a:buClr>
                <a:schemeClr val="accent3"/>
              </a:buClr>
              <a:buFont typeface="Wingdings" pitchFamily="2" charset="2"/>
              <a:buChar char="§"/>
            </a:pPr>
            <a:endParaRPr lang="en-US" sz="2000" i="0" dirty="0">
              <a:effectLst/>
              <a:latin typeface="Arial" pitchFamily="34" charset="0"/>
              <a:cs typeface="Arial" pitchFamily="34" charset="0"/>
            </a:endParaRPr>
          </a:p>
          <a:p>
            <a:pPr>
              <a:lnSpc>
                <a:spcPct val="80000"/>
              </a:lnSpc>
              <a:buClr>
                <a:schemeClr val="accent3"/>
              </a:buClr>
              <a:buFont typeface="Wingdings" pitchFamily="2" charset="2"/>
              <a:buChar char="§"/>
            </a:pPr>
            <a:r>
              <a:rPr lang="en-US" sz="2000" i="0" dirty="0">
                <a:effectLst/>
                <a:latin typeface="Arial" pitchFamily="34" charset="0"/>
                <a:cs typeface="Arial" pitchFamily="34" charset="0"/>
              </a:rPr>
              <a:t>20/20 Rule</a:t>
            </a:r>
          </a:p>
          <a:p>
            <a:pPr lvl="1">
              <a:lnSpc>
                <a:spcPct val="80000"/>
              </a:lnSpc>
              <a:buClr>
                <a:schemeClr val="accent3"/>
              </a:buClr>
              <a:buFont typeface="Wingdings" pitchFamily="2" charset="2"/>
              <a:buChar char="§"/>
            </a:pPr>
            <a:r>
              <a:rPr lang="en-US" sz="2000" i="0" dirty="0">
                <a:effectLst/>
                <a:latin typeface="Arial" pitchFamily="34" charset="0"/>
                <a:cs typeface="Arial" pitchFamily="34" charset="0"/>
              </a:rPr>
              <a:t>Minimum 20 acres or 20% of a </a:t>
            </a:r>
            <a:r>
              <a:rPr lang="en-US" sz="2000" i="0" dirty="0" smtClean="0">
                <a:effectLst/>
                <a:latin typeface="Arial" pitchFamily="34" charset="0"/>
                <a:cs typeface="Arial" pitchFamily="34" charset="0"/>
              </a:rPr>
              <a:t>unit</a:t>
            </a:r>
          </a:p>
          <a:p>
            <a:pPr lvl="1">
              <a:lnSpc>
                <a:spcPct val="80000"/>
              </a:lnSpc>
              <a:buClr>
                <a:schemeClr val="accent3"/>
              </a:buClr>
              <a:buFont typeface="Wingdings" pitchFamily="2" charset="2"/>
              <a:buChar char="§"/>
            </a:pPr>
            <a:endParaRPr lang="en-US" sz="2000" i="0" dirty="0">
              <a:effectLst/>
              <a:latin typeface="Arial" pitchFamily="34" charset="0"/>
              <a:cs typeface="Arial" pitchFamily="34" charset="0"/>
            </a:endParaRPr>
          </a:p>
          <a:p>
            <a:pPr>
              <a:lnSpc>
                <a:spcPct val="80000"/>
              </a:lnSpc>
              <a:buClr>
                <a:schemeClr val="accent3"/>
              </a:buClr>
              <a:buFont typeface="Wingdings" pitchFamily="2" charset="2"/>
              <a:buChar char="§"/>
            </a:pPr>
            <a:r>
              <a:rPr lang="en-US" sz="2000" i="0" dirty="0">
                <a:effectLst/>
                <a:latin typeface="Arial" pitchFamily="34" charset="0"/>
                <a:cs typeface="Arial" pitchFamily="34" charset="0"/>
              </a:rPr>
              <a:t>60% of timely planted acreage guarantee (grain crops)</a:t>
            </a:r>
          </a:p>
          <a:p>
            <a:pPr lvl="1">
              <a:lnSpc>
                <a:spcPct val="80000"/>
              </a:lnSpc>
              <a:buClr>
                <a:schemeClr val="accent3"/>
              </a:buClr>
              <a:buFont typeface="Wingdings" pitchFamily="2" charset="2"/>
              <a:buChar char="§"/>
            </a:pPr>
            <a:r>
              <a:rPr lang="en-US" sz="2000" i="0" dirty="0">
                <a:effectLst/>
                <a:latin typeface="Arial" pitchFamily="34" charset="0"/>
                <a:cs typeface="Arial" pitchFamily="34" charset="0"/>
              </a:rPr>
              <a:t>Can </a:t>
            </a:r>
            <a:r>
              <a:rPr lang="en-US" sz="2000" i="0" dirty="0" smtClean="0">
                <a:effectLst/>
                <a:latin typeface="Arial" pitchFamily="34" charset="0"/>
                <a:cs typeface="Arial" pitchFamily="34" charset="0"/>
              </a:rPr>
              <a:t>buy-up</a:t>
            </a:r>
          </a:p>
          <a:p>
            <a:pPr lvl="1">
              <a:lnSpc>
                <a:spcPct val="80000"/>
              </a:lnSpc>
              <a:buClr>
                <a:schemeClr val="accent3"/>
              </a:buClr>
              <a:buFont typeface="Wingdings" pitchFamily="2" charset="2"/>
              <a:buChar char="§"/>
            </a:pPr>
            <a:endParaRPr lang="en-US" sz="2000" i="0" dirty="0">
              <a:effectLst/>
              <a:latin typeface="Arial" pitchFamily="34" charset="0"/>
              <a:cs typeface="Arial" pitchFamily="34" charset="0"/>
            </a:endParaRPr>
          </a:p>
          <a:p>
            <a:pPr>
              <a:lnSpc>
                <a:spcPct val="80000"/>
              </a:lnSpc>
              <a:buClr>
                <a:schemeClr val="accent3"/>
              </a:buClr>
              <a:buFont typeface="Wingdings" pitchFamily="2" charset="2"/>
              <a:buChar char="§"/>
            </a:pPr>
            <a:r>
              <a:rPr lang="en-US" sz="2000" i="0" dirty="0">
                <a:effectLst/>
                <a:latin typeface="Arial" pitchFamily="34" charset="0"/>
                <a:cs typeface="Arial" pitchFamily="34" charset="0"/>
              </a:rPr>
              <a:t>Timely notice</a:t>
            </a:r>
          </a:p>
          <a:p>
            <a:pPr lvl="1">
              <a:lnSpc>
                <a:spcPct val="80000"/>
              </a:lnSpc>
              <a:buClr>
                <a:schemeClr val="accent3"/>
              </a:buClr>
              <a:buFont typeface="Wingdings" pitchFamily="2" charset="2"/>
              <a:buChar char="§"/>
            </a:pPr>
            <a:r>
              <a:rPr lang="en-US" sz="2000" b="1" i="0" dirty="0">
                <a:effectLst/>
                <a:latin typeface="Arial" pitchFamily="34" charset="0"/>
                <a:cs typeface="Arial" pitchFamily="34" charset="0"/>
              </a:rPr>
              <a:t>Must be submitted to us within 72 hours of final plant date or 72 hours of late plant date  </a:t>
            </a:r>
            <a:r>
              <a:rPr lang="en-US" sz="2000" i="0" dirty="0">
                <a:effectLst/>
                <a:latin typeface="Arial" pitchFamily="34" charset="0"/>
                <a:cs typeface="Arial" pitchFamily="34" charset="0"/>
              </a:rPr>
              <a:t>(note: dates vary by county)</a:t>
            </a:r>
          </a:p>
          <a:p>
            <a:pPr marL="1257300" lvl="2" indent="-342900">
              <a:lnSpc>
                <a:spcPct val="80000"/>
              </a:lnSpc>
              <a:buClr>
                <a:schemeClr val="accent3"/>
              </a:buClr>
              <a:buFont typeface="Wingdings" pitchFamily="2" charset="2"/>
              <a:buChar char="§"/>
            </a:pPr>
            <a:r>
              <a:rPr lang="en-US" sz="2000" i="0" dirty="0" smtClean="0">
                <a:effectLst/>
                <a:latin typeface="Arial" pitchFamily="34" charset="0"/>
                <a:cs typeface="Arial" pitchFamily="34" charset="0"/>
              </a:rPr>
              <a:t>Or date you stop planting</a:t>
            </a:r>
            <a:r>
              <a:rPr lang="en-US" sz="2000" i="0" dirty="0">
                <a:effectLst/>
                <a:latin typeface="Arial" pitchFamily="34" charset="0"/>
                <a:cs typeface="Arial" pitchFamily="34" charset="0"/>
              </a:rPr>
              <a:t>				</a:t>
            </a:r>
          </a:p>
          <a:p>
            <a:pPr>
              <a:lnSpc>
                <a:spcPct val="80000"/>
              </a:lnSpc>
              <a:buClr>
                <a:schemeClr val="accent3"/>
              </a:buClr>
              <a:buFont typeface="Wingdings" pitchFamily="2" charset="2"/>
              <a:buChar char="§"/>
            </a:pPr>
            <a:r>
              <a:rPr lang="en-US" sz="2000" i="0" dirty="0">
                <a:effectLst/>
                <a:latin typeface="Arial" pitchFamily="34" charset="0"/>
                <a:cs typeface="Arial" pitchFamily="34" charset="0"/>
              </a:rPr>
              <a:t>If you plant the acreage after reporting as PP, you need to notify us</a:t>
            </a:r>
          </a:p>
          <a:p>
            <a:pPr lvl="1">
              <a:lnSpc>
                <a:spcPct val="80000"/>
              </a:lnSpc>
              <a:buClr>
                <a:schemeClr val="accent3"/>
              </a:buClr>
              <a:buFont typeface="Wingdings" pitchFamily="2" charset="2"/>
              <a:buChar char="§"/>
            </a:pPr>
            <a:r>
              <a:rPr lang="en-US" sz="2000" i="0" dirty="0">
                <a:effectLst/>
                <a:latin typeface="Arial" pitchFamily="34" charset="0"/>
                <a:cs typeface="Arial" pitchFamily="34" charset="0"/>
              </a:rPr>
              <a:t>At that time, you may elect to retain PP coverage or not </a:t>
            </a:r>
            <a:r>
              <a:rPr lang="en-US" sz="2000" i="0" dirty="0" smtClean="0">
                <a:effectLst/>
                <a:latin typeface="Arial" pitchFamily="34" charset="0"/>
                <a:cs typeface="Arial" pitchFamily="34" charset="0"/>
              </a:rPr>
              <a:t>insure</a:t>
            </a:r>
            <a:endParaRPr lang="en-US" sz="2000" i="0" dirty="0">
              <a:effectLst/>
              <a:latin typeface="Arial" pitchFamily="34" charset="0"/>
              <a:cs typeface="Arial" pitchFamily="34" charset="0"/>
            </a:endParaRPr>
          </a:p>
        </p:txBody>
      </p:sp>
      <p:sp>
        <p:nvSpPr>
          <p:cNvPr id="2" name="Rectangle 1"/>
          <p:cNvSpPr/>
          <p:nvPr/>
        </p:nvSpPr>
        <p:spPr>
          <a:xfrm>
            <a:off x="0" y="0"/>
            <a:ext cx="9144000" cy="707886"/>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Prevented Plant</a:t>
            </a:r>
          </a:p>
        </p:txBody>
      </p:sp>
    </p:spTree>
    <p:extLst>
      <p:ext uri="{BB962C8B-B14F-4D97-AF65-F5344CB8AC3E}">
        <p14:creationId xmlns:p14="http://schemas.microsoft.com/office/powerpoint/2010/main" val="1178979162"/>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quarter" idx="13"/>
          </p:nvPr>
        </p:nvSpPr>
        <p:spPr>
          <a:xfrm>
            <a:off x="-304800" y="762000"/>
            <a:ext cx="8991600" cy="3505200"/>
          </a:xfrm>
        </p:spPr>
        <p:txBody>
          <a:bodyPr>
            <a:noAutofit/>
          </a:bodyPr>
          <a:lstStyle/>
          <a:p>
            <a:pPr lvl="1">
              <a:buClr>
                <a:schemeClr val="accent3"/>
              </a:buClr>
              <a:buFont typeface="Wingdings" pitchFamily="2" charset="2"/>
              <a:buChar char="§"/>
            </a:pP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Available for most Spring Crops</a:t>
            </a:r>
          </a:p>
          <a:p>
            <a:pPr lvl="1">
              <a:buClr>
                <a:schemeClr val="accent3"/>
              </a:buClr>
              <a:buFont typeface="Wingdings" pitchFamily="2" charset="2"/>
              <a:buChar char="§"/>
            </a:pP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20/20 rule</a:t>
            </a:r>
          </a:p>
          <a:p>
            <a:pPr lvl="2">
              <a:buClr>
                <a:schemeClr val="accent3"/>
              </a:buClr>
              <a:buFont typeface="Wingdings" pitchFamily="2" charset="2"/>
              <a:buChar char="§"/>
            </a:pP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Minimum 20 acres or 20% of the unit</a:t>
            </a:r>
          </a:p>
          <a:p>
            <a:pPr lvl="1">
              <a:buClr>
                <a:schemeClr val="accent3"/>
              </a:buClr>
              <a:buFont typeface="Wingdings" pitchFamily="2" charset="2"/>
              <a:buChar char="§"/>
            </a:pP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Payment rates</a:t>
            </a:r>
          </a:p>
          <a:p>
            <a:pPr lvl="2">
              <a:buClr>
                <a:schemeClr val="accent3"/>
              </a:buClr>
              <a:buFont typeface="Wingdings" pitchFamily="2" charset="2"/>
              <a:buChar char="§"/>
            </a:pP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Soybeans (3 bu.)</a:t>
            </a:r>
          </a:p>
          <a:p>
            <a:pPr lvl="2">
              <a:buClr>
                <a:schemeClr val="accent3"/>
              </a:buClr>
              <a:buFont typeface="Wingdings" pitchFamily="2" charset="2"/>
              <a:buChar char="§"/>
            </a:pP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Corn (8 bu</a:t>
            </a: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t>
            </a:r>
          </a:p>
          <a:p>
            <a:pPr lvl="2">
              <a:buClr>
                <a:schemeClr val="accent3"/>
              </a:buClr>
              <a:buFont typeface="Wingdings" pitchFamily="2" charset="2"/>
              <a:buChar cha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Grain Sorghum (7 bu.)</a:t>
            </a:r>
          </a:p>
          <a:p>
            <a:pPr lvl="2">
              <a:buClr>
                <a:schemeClr val="accent3"/>
              </a:buClr>
              <a:buFont typeface="Wingdings" pitchFamily="2" charset="2"/>
              <a:buChar cha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Corn Silage (1 ton)</a:t>
            </a:r>
            <a:endPar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lvl="1">
              <a:buClr>
                <a:schemeClr val="accent3"/>
              </a:buClr>
              <a:buFont typeface="Wingdings" pitchFamily="2" charset="2"/>
              <a:buChar char="§"/>
            </a:pP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Submit Timely Notice of </a:t>
            </a: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Loss</a:t>
            </a:r>
          </a:p>
          <a:p>
            <a:pPr lvl="1">
              <a:buClr>
                <a:schemeClr val="accent3"/>
              </a:buClr>
              <a:buFont typeface="Wingdings" pitchFamily="2" charset="2"/>
              <a:buChar cha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Self Certification for 50 acres or less</a:t>
            </a:r>
            <a:endPar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lvl="1">
              <a:buClr>
                <a:schemeClr val="accent3"/>
              </a:buClr>
              <a:buFont typeface="Wingdings" pitchFamily="2" charset="2"/>
              <a:buChar char="§"/>
            </a:pP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Adjuster must contact you </a:t>
            </a:r>
            <a:r>
              <a:rPr lang="en-US" sz="2200" i="0" u="sng" dirty="0">
                <a:solidFill>
                  <a:schemeClr val="tx2"/>
                </a:solidFill>
                <a:effectLst>
                  <a:outerShdw blurRad="38100" dist="38100" dir="2700000" algn="tl">
                    <a:srgbClr val="000000">
                      <a:alpha val="43137"/>
                    </a:srgbClr>
                  </a:outerShdw>
                </a:effectLst>
                <a:latin typeface="Arial" pitchFamily="34" charset="0"/>
                <a:cs typeface="Arial" pitchFamily="34" charset="0"/>
              </a:rPr>
              <a:t>BEFORE</a:t>
            </a: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 you replant</a:t>
            </a:r>
          </a:p>
          <a:p>
            <a:pPr lvl="2">
              <a:buClr>
                <a:schemeClr val="accent3"/>
              </a:buClr>
              <a:buFont typeface="Wingdings" pitchFamily="2" charset="2"/>
              <a:buChar char="§"/>
            </a:pP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NLS Team will be first contact</a:t>
            </a:r>
          </a:p>
          <a:p>
            <a:pPr lvl="3">
              <a:buClr>
                <a:schemeClr val="accent3"/>
              </a:buClr>
              <a:buFont typeface="Wingdings" pitchFamily="2" charset="2"/>
              <a:buChar char="§"/>
            </a:pP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Do not report that crop has been replanted</a:t>
            </a:r>
          </a:p>
          <a:p>
            <a:pPr lvl="3">
              <a:buClr>
                <a:schemeClr val="accent3"/>
              </a:buClr>
              <a:buFont typeface="Wingdings" pitchFamily="2" charset="2"/>
              <a:buChar char="§"/>
            </a:pP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If self certification form is used, make sure that replant date is not before notice of loss date</a:t>
            </a:r>
          </a:p>
        </p:txBody>
      </p:sp>
      <p:sp>
        <p:nvSpPr>
          <p:cNvPr id="2" name="Rectangle 1"/>
          <p:cNvSpPr/>
          <p:nvPr/>
        </p:nvSpPr>
        <p:spPr>
          <a:xfrm>
            <a:off x="0" y="0"/>
            <a:ext cx="9144000" cy="707886"/>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Replant Provisions</a:t>
            </a:r>
          </a:p>
        </p:txBody>
      </p:sp>
    </p:spTree>
    <p:extLst>
      <p:ext uri="{BB962C8B-B14F-4D97-AF65-F5344CB8AC3E}">
        <p14:creationId xmlns:p14="http://schemas.microsoft.com/office/powerpoint/2010/main" val="1407163152"/>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4294967295"/>
          </p:nvPr>
        </p:nvSpPr>
        <p:spPr>
          <a:xfrm>
            <a:off x="0" y="1524000"/>
            <a:ext cx="8458200" cy="4525963"/>
          </a:xfrm>
        </p:spPr>
        <p:txBody>
          <a:bodyPr/>
          <a:lstStyle/>
          <a:p>
            <a:pPr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Basic Unit</a:t>
            </a:r>
          </a:p>
          <a:p>
            <a:pPr lvl="1"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All farms in a county with 100% interest</a:t>
            </a:r>
          </a:p>
          <a:p>
            <a:pPr lvl="2"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10% average discount</a:t>
            </a:r>
          </a:p>
          <a:p>
            <a:pPr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Optional unit</a:t>
            </a:r>
          </a:p>
          <a:p>
            <a:pPr lvl="1"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Production kept separate by FSN</a:t>
            </a:r>
          </a:p>
          <a:p>
            <a:pPr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Enterprise unit</a:t>
            </a:r>
          </a:p>
          <a:p>
            <a:pPr lvl="1">
              <a:lnSpc>
                <a:spcPct val="90000"/>
              </a:lnSpc>
              <a:buClr>
                <a:schemeClr val="accent3"/>
              </a:buClr>
              <a:buFont typeface="Wingdings" pitchFamily="2" charset="2"/>
              <a:buChar char="§"/>
              <a:defRPr/>
            </a:pP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 All farms in a county with 100% interest</a:t>
            </a:r>
          </a:p>
          <a:p>
            <a:pPr lvl="2">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Up to 60% discount</a:t>
            </a:r>
          </a:p>
          <a:p>
            <a:pPr lvl="1" eaLnBrk="1" hangingPunct="1">
              <a:lnSpc>
                <a:spcPct val="90000"/>
              </a:lnSpc>
              <a:buClr>
                <a:schemeClr val="hlink"/>
              </a:buClr>
              <a:defRPr/>
            </a:pPr>
            <a:endParaRPr lang="en-US" sz="2400" b="1" dirty="0" smtClean="0">
              <a:solidFill>
                <a:srgbClr val="FFFF00"/>
              </a:solidFill>
            </a:endParaRPr>
          </a:p>
          <a:p>
            <a:pPr lvl="1" eaLnBrk="1" hangingPunct="1">
              <a:lnSpc>
                <a:spcPct val="90000"/>
              </a:lnSpc>
              <a:buClr>
                <a:schemeClr val="hlink"/>
              </a:buClr>
              <a:buFont typeface="Wingdings" pitchFamily="2" charset="2"/>
              <a:buNone/>
              <a:defRPr/>
            </a:pPr>
            <a:endParaRPr lang="en-US" b="1" dirty="0" smtClean="0">
              <a:solidFill>
                <a:srgbClr val="FFFF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276600"/>
            <a:ext cx="2517811" cy="32766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0" y="18871"/>
            <a:ext cx="9181756" cy="1200329"/>
          </a:xfrm>
          <a:prstGeom prst="rect">
            <a:avLst/>
          </a:prstGeom>
          <a:noFill/>
        </p:spPr>
        <p:txBody>
          <a:bodyPr wrap="square" lIns="91440" tIns="45720" rIns="91440" bIns="4572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How Will My Unit Structure </a:t>
            </a:r>
            <a:b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Be Determined?</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sz="quarter" idx="13"/>
          </p:nvPr>
        </p:nvSpPr>
        <p:spPr>
          <a:xfrm>
            <a:off x="23884" y="1219200"/>
            <a:ext cx="4624316" cy="5105400"/>
          </a:xfrm>
        </p:spPr>
        <p:txBody>
          <a:bodyPr>
            <a:normAutofit/>
          </a:bodyPr>
          <a:lstStyle/>
          <a:p>
            <a:pPr lvl="1">
              <a:buClr>
                <a:schemeClr val="accent3">
                  <a:lumMod val="50000"/>
                </a:schemeClr>
              </a:buClr>
              <a:buFontTx/>
              <a:buChar char="°"/>
            </a:pPr>
            <a:endParaRPr lang="en-US" sz="2000" b="1" dirty="0">
              <a:solidFill>
                <a:schemeClr val="accent3">
                  <a:lumMod val="50000"/>
                </a:schemeClr>
              </a:solidFill>
            </a:endParaRPr>
          </a:p>
          <a:p>
            <a:pPr lvl="1">
              <a:buClr>
                <a:schemeClr val="accent3"/>
              </a:buClr>
              <a:buFont typeface="Wingdings" pitchFamily="2" charset="2"/>
              <a:buChar char="§"/>
            </a:pP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20/20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rule</a:t>
            </a:r>
            <a:endPar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lvl="2">
              <a:buClr>
                <a:schemeClr val="accent3"/>
              </a:buClr>
              <a:buFont typeface="Wingdings" pitchFamily="2" charset="2"/>
              <a:buChar char="§"/>
            </a:pP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A minimum of 20 acres or 20% of the unit planted, whichever is the lesser, on at least two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FSN’s or an aggregate (multiple) of farms</a:t>
            </a:r>
            <a:endPar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lvl="1">
              <a:buClr>
                <a:schemeClr val="accent3"/>
              </a:buClr>
              <a:buFont typeface="Wingdings" pitchFamily="2" charset="2"/>
              <a:buChar char="§"/>
            </a:pP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Unit Definition - Total of all acres planted to a particular crop in a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county</a:t>
            </a:r>
          </a:p>
          <a:p>
            <a:pPr lvl="1">
              <a:buClr>
                <a:schemeClr val="accent3"/>
              </a:buClr>
              <a:buFont typeface="Wingdings" pitchFamily="2" charset="2"/>
              <a:buChar cha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660 acres on a single FSN</a:t>
            </a:r>
            <a:endPar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lvl="2">
              <a:buFont typeface="Wingdings" pitchFamily="2" charset="2"/>
              <a:buNone/>
            </a:pPr>
            <a:endParaRPr lang="en-US" sz="2000" dirty="0"/>
          </a:p>
        </p:txBody>
      </p:sp>
      <p:sp>
        <p:nvSpPr>
          <p:cNvPr id="2" name="Rectangle 1"/>
          <p:cNvSpPr/>
          <p:nvPr/>
        </p:nvSpPr>
        <p:spPr>
          <a:xfrm>
            <a:off x="0" y="152400"/>
            <a:ext cx="9144000" cy="707886"/>
          </a:xfrm>
          <a:prstGeom prst="rect">
            <a:avLst/>
          </a:prstGeom>
          <a:noFill/>
        </p:spPr>
        <p:txBody>
          <a:bodyPr wrap="square" lIns="91440" tIns="45720" rIns="91440" bIns="45720">
            <a:spAutoFit/>
          </a:bodyPr>
          <a:lstStyle/>
          <a:p>
            <a:pPr algn="ct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Enterprise Unit Definition</a:t>
            </a:r>
          </a:p>
        </p:txBody>
      </p:sp>
    </p:spTree>
    <p:extLst>
      <p:ext uri="{BB962C8B-B14F-4D97-AF65-F5344CB8AC3E}">
        <p14:creationId xmlns:p14="http://schemas.microsoft.com/office/powerpoint/2010/main" val="3544897669"/>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7" name="Rectangle 11"/>
          <p:cNvSpPr>
            <a:spLocks noGrp="1" noChangeArrowheads="1"/>
          </p:cNvSpPr>
          <p:nvPr>
            <p:ph sz="quarter" idx="13"/>
          </p:nvPr>
        </p:nvSpPr>
        <p:spPr>
          <a:xfrm>
            <a:off x="381000" y="1352729"/>
            <a:ext cx="6096000" cy="5657671"/>
          </a:xfrm>
        </p:spPr>
        <p:txBody>
          <a:bodyPr>
            <a:normAutofit lnSpcReduction="10000"/>
          </a:bodyPr>
          <a:lstStyle/>
          <a:p>
            <a:pPr eaLnBrk="1" hangingPunct="1">
              <a:lnSpc>
                <a:spcPct val="80000"/>
              </a:lnSpc>
              <a:buClr>
                <a:schemeClr val="accent3"/>
              </a:buClr>
              <a:buFont typeface="Wingdings" pitchFamily="2" charset="2"/>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Grain/Cotton</a:t>
            </a:r>
          </a:p>
          <a:p>
            <a:pPr lvl="1" eaLnBrk="1" hangingPunct="1">
              <a:lnSpc>
                <a:spcPct val="80000"/>
              </a:lnSpc>
              <a:buClr>
                <a:schemeClr val="accent3"/>
              </a:buClr>
              <a:buFont typeface="Arial" panose="020B0604020202020204" pitchFamily="34" charset="0"/>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YP</a:t>
            </a:r>
          </a:p>
          <a:p>
            <a:pPr lvl="2" eaLnBrk="1" hangingPunct="1">
              <a:lnSpc>
                <a:spcPct val="80000"/>
              </a:lnSpc>
              <a:buClr>
                <a:schemeClr val="accent3"/>
              </a:buClr>
              <a:buFont typeface="Arial" panose="020B0604020202020204" pitchFamily="34" charset="0"/>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Production guarantee</a:t>
            </a:r>
          </a:p>
          <a:p>
            <a:pPr lvl="3" eaLnBrk="1" hangingPunct="1">
              <a:lnSpc>
                <a:spcPct val="80000"/>
              </a:lnSpc>
              <a:buClr>
                <a:schemeClr val="accent3"/>
              </a:buClr>
              <a:buFont typeface="Arial" panose="020B0604020202020204" pitchFamily="34" charset="0"/>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Bushels/Pounds at a set price</a:t>
            </a:r>
          </a:p>
          <a:p>
            <a:pPr lvl="1" eaLnBrk="1" hangingPunct="1">
              <a:lnSpc>
                <a:spcPct val="80000"/>
              </a:lnSpc>
              <a:buClr>
                <a:schemeClr val="accent3"/>
              </a:buClr>
              <a:buFont typeface="Arial" panose="020B0604020202020204" pitchFamily="34" charset="0"/>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RP</a:t>
            </a:r>
          </a:p>
          <a:p>
            <a:pPr lvl="2" eaLnBrk="1" hangingPunct="1">
              <a:lnSpc>
                <a:spcPct val="80000"/>
              </a:lnSpc>
              <a:buClr>
                <a:schemeClr val="accent3"/>
              </a:buClr>
              <a:buFont typeface="Arial" panose="020B0604020202020204" pitchFamily="34" charset="0"/>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Revenue Product</a:t>
            </a:r>
          </a:p>
          <a:p>
            <a:pPr lvl="3" eaLnBrk="1" hangingPunct="1">
              <a:lnSpc>
                <a:spcPct val="80000"/>
              </a:lnSpc>
              <a:buClr>
                <a:schemeClr val="accent3"/>
              </a:buClr>
              <a:buFont typeface="Arial" panose="020B0604020202020204" pitchFamily="34" charset="0"/>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 $ Guarantee</a:t>
            </a:r>
          </a:p>
          <a:p>
            <a:pPr marL="285750" indent="-285750" eaLnBrk="1" hangingPunct="1">
              <a:lnSpc>
                <a:spcPct val="80000"/>
              </a:lnSpc>
              <a:buClr>
                <a:schemeClr val="accent3"/>
              </a:buClr>
              <a:buFont typeface="Wingdings" pitchFamily="2" charset="2"/>
              <a:buChar char="§"/>
              <a:defRPr/>
            </a:pPr>
            <a:endPar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accent3"/>
              </a:buClr>
              <a:buFont typeface="Wingdings" pitchFamily="2" charset="2"/>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Tobacco, Peanuts, Tomatoes</a:t>
            </a:r>
          </a:p>
          <a:p>
            <a:pPr lvl="1" eaLnBrk="1" hangingPunct="1">
              <a:lnSpc>
                <a:spcPct val="80000"/>
              </a:lnSpc>
              <a:buClr>
                <a:schemeClr val="accent3"/>
              </a:buClr>
              <a:buFont typeface="Arial" panose="020B0604020202020204" pitchFamily="34" charset="0"/>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APH</a:t>
            </a:r>
          </a:p>
          <a:p>
            <a:pPr lvl="2" eaLnBrk="1" hangingPunct="1">
              <a:lnSpc>
                <a:spcPct val="80000"/>
              </a:lnSpc>
              <a:buClr>
                <a:schemeClr val="accent3"/>
              </a:buClr>
              <a:buFont typeface="Arial" panose="020B0604020202020204" pitchFamily="34" charset="0"/>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Production guarantee</a:t>
            </a:r>
          </a:p>
          <a:p>
            <a:pPr lvl="3" eaLnBrk="1" hangingPunct="1">
              <a:lnSpc>
                <a:spcPct val="80000"/>
              </a:lnSpc>
              <a:buClr>
                <a:schemeClr val="accent3"/>
              </a:buClr>
              <a:buFont typeface="Wingdings" pitchFamily="2" charset="2"/>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Production at a set price</a:t>
            </a:r>
          </a:p>
          <a:p>
            <a:pPr marL="628650" lvl="1" indent="-171450" eaLnBrk="1" hangingPunct="1">
              <a:lnSpc>
                <a:spcPct val="80000"/>
              </a:lnSpc>
              <a:buClr>
                <a:schemeClr val="accent3"/>
              </a:buClr>
              <a:buFont typeface="Wingdings" pitchFamily="2" charset="2"/>
              <a:buChar char="§"/>
              <a:defRPr/>
            </a:pPr>
            <a:endPar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accent3"/>
              </a:buClr>
              <a:buFont typeface="Wingdings" pitchFamily="2" charset="2"/>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Livestock Risk Protection</a:t>
            </a:r>
          </a:p>
          <a:p>
            <a:pPr lvl="1" eaLnBrk="1" hangingPunct="1">
              <a:lnSpc>
                <a:spcPct val="80000"/>
              </a:lnSpc>
              <a:buClr>
                <a:schemeClr val="accent3"/>
              </a:buClr>
              <a:buFont typeface="Arial" panose="020B0604020202020204" pitchFamily="34" charset="0"/>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Guarantee	</a:t>
            </a:r>
          </a:p>
          <a:p>
            <a:pPr lvl="1" eaLnBrk="1" hangingPunct="1">
              <a:lnSpc>
                <a:spcPct val="80000"/>
              </a:lnSpc>
              <a:buClr>
                <a:schemeClr val="accent3"/>
              </a:buClr>
              <a:buFont typeface="Wingdings" pitchFamily="2" charset="2"/>
              <a:buChar char="§"/>
              <a:defRPr/>
            </a:pPr>
            <a:endPar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accent3"/>
              </a:buClr>
              <a:buFont typeface="Wingdings" pitchFamily="2" charset="2"/>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Pasture, Rangeland, Forage</a:t>
            </a:r>
          </a:p>
          <a:p>
            <a:pPr lvl="1" eaLnBrk="1" hangingPunct="1">
              <a:lnSpc>
                <a:spcPct val="80000"/>
              </a:lnSpc>
              <a:buClr>
                <a:schemeClr val="accent3"/>
              </a:buClr>
              <a:buFont typeface="Arial" panose="020B0604020202020204" pitchFamily="34" charset="0"/>
              <a:buChar char="•"/>
              <a:defRPr/>
            </a:pPr>
            <a:r>
              <a:rPr lang="en-US" sz="20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Guarantee</a:t>
            </a:r>
          </a:p>
          <a:p>
            <a:pPr eaLnBrk="1" hangingPunct="1">
              <a:lnSpc>
                <a:spcPct val="80000"/>
              </a:lnSpc>
              <a:buFont typeface="Wingdings" pitchFamily="2" charset="2"/>
              <a:buNone/>
              <a:defRPr/>
            </a:pPr>
            <a:r>
              <a:rPr lang="en-US" sz="1600" dirty="0" smtClean="0">
                <a:solidFill>
                  <a:schemeClr val="accent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p>
        </p:txBody>
      </p:sp>
      <p:pic>
        <p:nvPicPr>
          <p:cNvPr id="15365" name="Picture 12" descr="j03846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524000"/>
            <a:ext cx="1905000" cy="1531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3" descr="FlueTobacco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3700" y="3276600"/>
            <a:ext cx="1981200" cy="1525588"/>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5367" name="Picture 14" descr="cows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3700" y="5114871"/>
            <a:ext cx="1981200" cy="1525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0"/>
            <a:ext cx="9144000" cy="1200329"/>
          </a:xfrm>
          <a:prstGeom prst="rect">
            <a:avLst/>
          </a:prstGeom>
          <a:noFill/>
        </p:spPr>
        <p:txBody>
          <a:bodyPr wrap="square" lIns="91440" tIns="45720" rIns="91440" bIns="45720">
            <a:spAutoFit/>
          </a:bodyPr>
          <a:lstStyle/>
          <a:p>
            <a:pPr algn="ctr"/>
            <a:r>
              <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What Crop Insurance Plans Are Available?</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55" y="646331"/>
            <a:ext cx="9144000" cy="369332"/>
          </a:xfrm>
          <a:prstGeom prst="rect">
            <a:avLst/>
          </a:prstGeom>
          <a:noFill/>
        </p:spPr>
        <p:txBody>
          <a:bodyPr wrap="square" rtlCol="0">
            <a:spAutoFit/>
          </a:bodyPr>
          <a:lstStyle/>
          <a:p>
            <a:r>
              <a:rPr lang="en-US" dirty="0" smtClean="0">
                <a:solidFill>
                  <a:schemeClr val="tx2"/>
                </a:solidFill>
                <a:effectLst>
                  <a:outerShdw blurRad="38100" dist="38100" dir="2700000" algn="tl">
                    <a:srgbClr val="000000">
                      <a:alpha val="43137"/>
                    </a:srgbClr>
                  </a:outerShdw>
                </a:effectLst>
              </a:rPr>
              <a:t>March 15 Sales Closing Date</a:t>
            </a:r>
            <a:endParaRPr lang="en-US" dirty="0">
              <a:solidFill>
                <a:schemeClr val="tx2"/>
              </a:solidFill>
              <a:effectLst>
                <a:outerShdw blurRad="38100" dist="38100" dir="2700000" algn="tl">
                  <a:srgbClr val="000000">
                    <a:alpha val="43137"/>
                  </a:srgbClr>
                </a:outerShdw>
              </a:effectLst>
            </a:endParaRPr>
          </a:p>
        </p:txBody>
      </p:sp>
      <p:graphicFrame>
        <p:nvGraphicFramePr>
          <p:cNvPr id="8" name="Chart 7"/>
          <p:cNvGraphicFramePr/>
          <p:nvPr>
            <p:extLst>
              <p:ext uri="{D42A27DB-BD31-4B8C-83A1-F6EECF244321}">
                <p14:modId xmlns:p14="http://schemas.microsoft.com/office/powerpoint/2010/main" val="3168586419"/>
              </p:ext>
            </p:extLst>
          </p:nvPr>
        </p:nvGraphicFramePr>
        <p:xfrm>
          <a:off x="0" y="1397000"/>
          <a:ext cx="9144000" cy="508904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5255" y="0"/>
            <a:ext cx="9138745" cy="646331"/>
          </a:xfrm>
          <a:prstGeom prst="rect">
            <a:avLst/>
          </a:prstGeom>
          <a:noFill/>
        </p:spPr>
        <p:txBody>
          <a:bodyPr wrap="square" lIns="91440" tIns="45720" rIns="91440" bIns="4572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RP</a:t>
            </a: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Soybean Prices 2003-2012</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434560697"/>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5" name="Rectangle 5"/>
          <p:cNvSpPr>
            <a:spLocks noChangeArrowheads="1"/>
          </p:cNvSpPr>
          <p:nvPr/>
        </p:nvSpPr>
        <p:spPr bwMode="auto">
          <a:xfrm>
            <a:off x="0" y="228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US" b="1" dirty="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rPr>
              <a:t>How Much Indemnity Payment Will I Receive If </a:t>
            </a:r>
            <a:br>
              <a:rPr lang="en-US" b="1" dirty="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rPr>
            </a:br>
            <a:r>
              <a:rPr lang="en-US" b="1" dirty="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rPr>
              <a:t>Harvest Price Is Lower Than Base Price?</a:t>
            </a:r>
            <a:br>
              <a:rPr lang="en-US" b="1" dirty="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rPr>
            </a:br>
            <a:r>
              <a:rPr lang="en-US" b="1" dirty="0" smtClean="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rPr>
              <a:t>Soybeans - 1 Acres  50 </a:t>
            </a:r>
            <a:r>
              <a:rPr lang="en-US" b="1" dirty="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rPr>
              <a:t>B</a:t>
            </a:r>
            <a:r>
              <a:rPr lang="en-US" b="1" dirty="0" smtClean="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rPr>
              <a:t>ushel </a:t>
            </a:r>
            <a:r>
              <a:rPr lang="en-US" b="1" dirty="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rPr>
              <a:t>APH</a:t>
            </a:r>
          </a:p>
        </p:txBody>
      </p:sp>
      <p:graphicFrame>
        <p:nvGraphicFramePr>
          <p:cNvPr id="317446" name="Group 6"/>
          <p:cNvGraphicFramePr>
            <a:graphicFrameLocks noGrp="1"/>
          </p:cNvGraphicFramePr>
          <p:nvPr>
            <p:extLst>
              <p:ext uri="{D42A27DB-BD31-4B8C-83A1-F6EECF244321}">
                <p14:modId xmlns:p14="http://schemas.microsoft.com/office/powerpoint/2010/main" val="1876387782"/>
              </p:ext>
            </p:extLst>
          </p:nvPr>
        </p:nvGraphicFramePr>
        <p:xfrm>
          <a:off x="914400" y="914400"/>
          <a:ext cx="7315199" cy="2118196"/>
        </p:xfrm>
        <a:graphic>
          <a:graphicData uri="http://schemas.openxmlformats.org/drawingml/2006/table">
            <a:tbl>
              <a:tblPr/>
              <a:tblGrid>
                <a:gridCol w="2746159"/>
                <a:gridCol w="2225336"/>
                <a:gridCol w="2343704"/>
              </a:tblGrid>
              <a:tr h="3047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70</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70</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APH</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RP</a:t>
                      </a:r>
                    </a:p>
                  </a:txBody>
                  <a:tcPr marT="45712" marB="45712"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Base Price</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$13.36</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$13.36</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Harvest Price</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$9.22</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Guarantee Per Acre</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35.0</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35.0</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Coverage Per Acre</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$468</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$468</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Cost Per Acre</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$27</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$40</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Rate Per Hundred</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.057</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.085</a:t>
                      </a:r>
                    </a:p>
                  </a:txBody>
                  <a:tcPr marT="45712" marB="4571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317488" name="Group 48"/>
          <p:cNvGraphicFramePr>
            <a:graphicFrameLocks noGrp="1"/>
          </p:cNvGraphicFramePr>
          <p:nvPr>
            <p:extLst>
              <p:ext uri="{D42A27DB-BD31-4B8C-83A1-F6EECF244321}">
                <p14:modId xmlns:p14="http://schemas.microsoft.com/office/powerpoint/2010/main" val="2988870533"/>
              </p:ext>
            </p:extLst>
          </p:nvPr>
        </p:nvGraphicFramePr>
        <p:xfrm>
          <a:off x="914400" y="3124200"/>
          <a:ext cx="7315200" cy="3511200"/>
        </p:xfrm>
        <a:graphic>
          <a:graphicData uri="http://schemas.openxmlformats.org/drawingml/2006/table">
            <a:tbl>
              <a:tblPr/>
              <a:tblGrid>
                <a:gridCol w="2754719"/>
                <a:gridCol w="2280240"/>
                <a:gridCol w="2280241"/>
              </a:tblGrid>
              <a:tr h="533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Loss %                                Harvested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                                            Prod/Acre</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r>
              <a:tr h="251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36%                                         32.0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$40</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$173</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1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55%                                         22.5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0000"/>
                    </a:solid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$167</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0000"/>
                    </a:solid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$260</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0000"/>
                    </a:solidFill>
                  </a:tcPr>
                </a:tc>
              </a:tr>
              <a:tr h="251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60%                                         20.0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$200</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$283</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1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65%                                         17.5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$234</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306</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1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70%                                        15.0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$294</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$329</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1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75%                                        12.5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$301</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$352</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1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80%                                        10.0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$334</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$375</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1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85%                                          7.5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$367</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$398</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1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90%                                          5.0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$401</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$422</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1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95%                                          2.5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$434</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$445</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1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100 %                                       0.0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$468</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$468</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p:cNvSpPr>
            <a:spLocks noChangeArrowheads="1"/>
          </p:cNvSpPr>
          <p:nvPr/>
        </p:nvSpPr>
        <p:spPr bwMode="auto">
          <a:xfrm>
            <a:off x="0" y="228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US" b="1" dirty="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rPr>
              <a:t>How Much Indemnity Payment Will I Receive If</a:t>
            </a:r>
            <a:br>
              <a:rPr lang="en-US" b="1" dirty="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rPr>
            </a:br>
            <a:r>
              <a:rPr lang="en-US" b="1" dirty="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rPr>
              <a:t>Harvest Price Is Higher Than Base Price?</a:t>
            </a:r>
            <a:br>
              <a:rPr lang="en-US" b="1" dirty="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rPr>
            </a:br>
            <a:r>
              <a:rPr lang="en-US" b="1" dirty="0" smtClean="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rPr>
              <a:t>Soybeans - 1 Acre  50 Bushel APH</a:t>
            </a:r>
            <a:endParaRPr lang="en-US" b="1" dirty="0">
              <a:solidFill>
                <a:schemeClr val="accent3">
                  <a:lumMod val="60000"/>
                  <a:lumOff val="40000"/>
                </a:schemeClr>
              </a:solidFill>
              <a:effectLst>
                <a:outerShdw blurRad="38100" dist="38100" dir="2700000" algn="tl">
                  <a:srgbClr val="000000"/>
                </a:outerShdw>
              </a:effectLst>
              <a:latin typeface="Arial" pitchFamily="34" charset="0"/>
              <a:cs typeface="Arial" pitchFamily="34" charset="0"/>
            </a:endParaRPr>
          </a:p>
        </p:txBody>
      </p:sp>
      <p:graphicFrame>
        <p:nvGraphicFramePr>
          <p:cNvPr id="318578" name="Group 114"/>
          <p:cNvGraphicFramePr>
            <a:graphicFrameLocks noGrp="1"/>
          </p:cNvGraphicFramePr>
          <p:nvPr>
            <p:extLst>
              <p:ext uri="{D42A27DB-BD31-4B8C-83A1-F6EECF244321}">
                <p14:modId xmlns:p14="http://schemas.microsoft.com/office/powerpoint/2010/main" val="136625074"/>
              </p:ext>
            </p:extLst>
          </p:nvPr>
        </p:nvGraphicFramePr>
        <p:xfrm>
          <a:off x="914400" y="990600"/>
          <a:ext cx="7467600" cy="2072384"/>
        </p:xfrm>
        <a:graphic>
          <a:graphicData uri="http://schemas.openxmlformats.org/drawingml/2006/table">
            <a:tbl>
              <a:tblPr/>
              <a:tblGrid>
                <a:gridCol w="2489200"/>
                <a:gridCol w="2489200"/>
                <a:gridCol w="2489200"/>
              </a:tblGrid>
              <a:tr h="23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70</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70</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APH</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RP</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Base Price</a:t>
                      </a: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$9.23</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$9.23</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Harvest Price</a:t>
                      </a: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$11.63</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Guarantee Per Acre</a:t>
                      </a: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35.0</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35.0</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Coverage Per Acre</a:t>
                      </a: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$323</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$407</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Cost Per Acre</a:t>
                      </a: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$21</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$27</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8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Rate Per Hundred</a:t>
                      </a:r>
                    </a:p>
                  </a:txBody>
                  <a:tcPr marT="45704" marB="4570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.064</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.066</a:t>
                      </a:r>
                    </a:p>
                  </a:txBody>
                  <a:tcPr marT="45704" marB="4570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318511" name="Group 47"/>
          <p:cNvGraphicFramePr>
            <a:graphicFrameLocks noGrp="1"/>
          </p:cNvGraphicFramePr>
          <p:nvPr>
            <p:extLst>
              <p:ext uri="{D42A27DB-BD31-4B8C-83A1-F6EECF244321}">
                <p14:modId xmlns:p14="http://schemas.microsoft.com/office/powerpoint/2010/main" val="3004842534"/>
              </p:ext>
            </p:extLst>
          </p:nvPr>
        </p:nvGraphicFramePr>
        <p:xfrm>
          <a:off x="914400" y="3124200"/>
          <a:ext cx="7467600" cy="3505203"/>
        </p:xfrm>
        <a:graphic>
          <a:graphicData uri="http://schemas.openxmlformats.org/drawingml/2006/table">
            <a:tbl>
              <a:tblPr/>
              <a:tblGrid>
                <a:gridCol w="2489200"/>
                <a:gridCol w="2489200"/>
                <a:gridCol w="2489200"/>
              </a:tblGrid>
              <a:tr h="4794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Loss%                           Harvested</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                                      Prod/Acre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36%                                  32.0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$28</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$35</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55%                                  22.5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0000"/>
                    </a:solid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$115</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0000"/>
                    </a:solid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$145</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0000"/>
                    </a:solid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60%                                  20.0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$138</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$174</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65%                                  17.5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$162</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$204</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70%                                  15.0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$185</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$233</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75%                                  12.5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$208</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$262</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80%                                  10.0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$231</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$291</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85%                                    7.5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$254</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$320</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90%                                    5.0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$277</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$349</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95%                                    2.5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$300</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$378</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100%                                  0.0 </a:t>
                      </a:r>
                      <a:r>
                        <a:rPr kumimoji="0" lang="en-US" sz="1100" b="1" i="0" u="none" strike="noStrike" cap="none" normalizeH="0" baseline="0" dirty="0" err="1"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bu</a:t>
                      </a:r>
                      <a:endParaRPr kumimoji="0" lang="en-US" sz="11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$323</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1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$407</a:t>
                      </a:r>
                      <a:endParaRPr lang="en-US" sz="11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sz="quarter" idx="13"/>
          </p:nvPr>
        </p:nvSpPr>
        <p:spPr>
          <a:xfrm>
            <a:off x="304800" y="838200"/>
            <a:ext cx="8153400" cy="5867400"/>
          </a:xfrm>
        </p:spPr>
        <p:txBody>
          <a:bodyPr>
            <a:normAutofit fontScale="92500" lnSpcReduction="10000"/>
          </a:bodyPr>
          <a:lstStyle/>
          <a:p>
            <a:pPr marL="0" indent="0">
              <a:lnSpc>
                <a:spcPct val="75000"/>
              </a:lnSpc>
              <a:spcBef>
                <a:spcPct val="0"/>
              </a:spcBef>
              <a:buClr>
                <a:schemeClr val="accent3">
                  <a:lumMod val="50000"/>
                </a:schemeClr>
              </a:buClr>
              <a:buNone/>
            </a:pPr>
            <a:endParaRPr lang="en-US" sz="2200" dirty="0" smtClean="0">
              <a:latin typeface="Tahoma" pitchFamily="34" charset="0"/>
              <a:cs typeface="Tahoma" pitchFamily="34" charset="0"/>
            </a:endParaRPr>
          </a:p>
          <a:p>
            <a:pPr marL="0" indent="0">
              <a:lnSpc>
                <a:spcPct val="75000"/>
              </a:lnSpc>
              <a:spcBef>
                <a:spcPct val="0"/>
              </a:spcBef>
              <a:buClr>
                <a:schemeClr val="accent3">
                  <a:lumMod val="50000"/>
                </a:schemeClr>
              </a:buClr>
              <a:buNone/>
            </a:pPr>
            <a:endParaRPr lang="en-US" sz="2200" dirty="0">
              <a:latin typeface="Tahoma" pitchFamily="34" charset="0"/>
              <a:cs typeface="Tahoma" pitchFamily="34" charset="0"/>
            </a:endParaRPr>
          </a:p>
          <a:p>
            <a:pPr marL="0" indent="0">
              <a:lnSpc>
                <a:spcPct val="75000"/>
              </a:lnSpc>
              <a:spcBef>
                <a:spcPct val="0"/>
              </a:spcBef>
              <a:buClr>
                <a:schemeClr val="accent3">
                  <a:lumMod val="50000"/>
                </a:schemeClr>
              </a:buClr>
              <a:buNone/>
            </a:pPr>
            <a:endParaRPr lang="en-US" sz="2200" i="0" dirty="0" smtClean="0">
              <a:latin typeface="Tahoma" pitchFamily="34" charset="0"/>
              <a:cs typeface="Tahoma" pitchFamily="34" charset="0"/>
            </a:endParaRPr>
          </a:p>
          <a:p>
            <a:pPr marL="0" indent="0">
              <a:lnSpc>
                <a:spcPct val="120000"/>
              </a:lnSpc>
              <a:spcBef>
                <a:spcPct val="0"/>
              </a:spcBef>
              <a:buClr>
                <a:schemeClr val="accent3">
                  <a:lumMod val="50000"/>
                </a:schemeClr>
              </a:buClr>
              <a:buNone/>
            </a:pP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In </a:t>
            </a:r>
            <a:r>
              <a:rPr lang="en-US" sz="2200" i="0" dirty="0">
                <a:solidFill>
                  <a:schemeClr val="tx2"/>
                </a:solidFill>
                <a:effectLst>
                  <a:outerShdw blurRad="38100" dist="38100" dir="2700000" algn="tl">
                    <a:srgbClr val="000000">
                      <a:alpha val="43137"/>
                    </a:srgbClr>
                  </a:outerShdw>
                </a:effectLst>
                <a:latin typeface="Tahoma" pitchFamily="34" charset="0"/>
                <a:cs typeface="Tahoma" pitchFamily="34" charset="0"/>
              </a:rPr>
              <a:t>order to qualify for two 100% payments in a crop year on the same land you must have </a:t>
            </a:r>
            <a:r>
              <a:rPr lang="en-US" sz="2200" i="0" u="sng" dirty="0">
                <a:solidFill>
                  <a:schemeClr val="tx2"/>
                </a:solidFill>
                <a:effectLst>
                  <a:outerShdw blurRad="38100" dist="38100" dir="2700000" algn="tl">
                    <a:srgbClr val="000000">
                      <a:alpha val="43137"/>
                    </a:srgbClr>
                  </a:outerShdw>
                </a:effectLst>
                <a:latin typeface="Tahoma" pitchFamily="34" charset="0"/>
                <a:cs typeface="Tahoma" pitchFamily="34" charset="0"/>
              </a:rPr>
              <a:t>acceptable</a:t>
            </a:r>
            <a:r>
              <a:rPr lang="en-US" sz="2200" i="0" dirty="0">
                <a:solidFill>
                  <a:schemeClr val="tx2"/>
                </a:solidFill>
                <a:effectLst>
                  <a:outerShdw blurRad="38100" dist="38100" dir="2700000" algn="tl">
                    <a:srgbClr val="000000">
                      <a:alpha val="43137"/>
                    </a:srgbClr>
                  </a:outerShdw>
                </a:effectLst>
                <a:latin typeface="Tahoma" pitchFamily="34" charset="0"/>
                <a:cs typeface="Tahoma" pitchFamily="34" charset="0"/>
              </a:rPr>
              <a:t> records of double cropping history</a:t>
            </a: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a:t>
            </a:r>
          </a:p>
          <a:p>
            <a:pPr marL="0" indent="0">
              <a:lnSpc>
                <a:spcPct val="120000"/>
              </a:lnSpc>
              <a:spcBef>
                <a:spcPct val="0"/>
              </a:spcBef>
              <a:buClr>
                <a:schemeClr val="accent3">
                  <a:lumMod val="50000"/>
                </a:schemeClr>
              </a:buClr>
              <a:buNone/>
            </a:pPr>
            <a:endParaRPr lang="en-US" sz="2200" i="0" dirty="0">
              <a:solidFill>
                <a:schemeClr val="tx2"/>
              </a:solidFill>
              <a:effectLst>
                <a:outerShdw blurRad="38100" dist="38100" dir="2700000" algn="tl">
                  <a:srgbClr val="000000">
                    <a:alpha val="43137"/>
                  </a:srgbClr>
                </a:outerShdw>
              </a:effectLst>
              <a:latin typeface="Tahoma" pitchFamily="34" charset="0"/>
              <a:cs typeface="Tahoma" pitchFamily="34" charset="0"/>
            </a:endParaRPr>
          </a:p>
          <a:p>
            <a:pPr marL="0" indent="0">
              <a:lnSpc>
                <a:spcPct val="120000"/>
              </a:lnSpc>
              <a:spcBef>
                <a:spcPct val="0"/>
              </a:spcBef>
              <a:buClr>
                <a:schemeClr val="accent3">
                  <a:lumMod val="50000"/>
                </a:schemeClr>
              </a:buClr>
              <a:buNone/>
            </a:pP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Number of eligible acres will be 2</a:t>
            </a:r>
            <a:r>
              <a:rPr lang="en-US" sz="2200" i="0" baseline="3000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nd</a:t>
            </a: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 highest year of the last four in which the first crop was planted.</a:t>
            </a:r>
            <a:endParaRPr lang="en-US" sz="2200" i="0" dirty="0">
              <a:solidFill>
                <a:schemeClr val="tx2"/>
              </a:solidFill>
              <a:effectLst>
                <a:outerShdw blurRad="38100" dist="38100" dir="2700000" algn="tl">
                  <a:srgbClr val="000000">
                    <a:alpha val="43137"/>
                  </a:srgbClr>
                </a:outerShdw>
              </a:effectLst>
              <a:latin typeface="Tahoma" pitchFamily="34" charset="0"/>
              <a:cs typeface="Tahoma" pitchFamily="34" charset="0"/>
            </a:endParaRPr>
          </a:p>
          <a:p>
            <a:pPr>
              <a:lnSpc>
                <a:spcPct val="75000"/>
              </a:lnSpc>
              <a:spcBef>
                <a:spcPct val="0"/>
              </a:spcBef>
              <a:buClr>
                <a:schemeClr val="accent3">
                  <a:lumMod val="50000"/>
                </a:schemeClr>
              </a:buClr>
              <a:buFont typeface="Tahoma" pitchFamily="34" charset="0"/>
              <a:buChar char="°"/>
            </a:pPr>
            <a:endParaRPr lang="en-US" sz="2200" i="0" dirty="0">
              <a:solidFill>
                <a:schemeClr val="tx2"/>
              </a:solidFill>
              <a:effectLst>
                <a:outerShdw blurRad="38100" dist="38100" dir="2700000" algn="tl">
                  <a:srgbClr val="000000">
                    <a:alpha val="43137"/>
                  </a:srgbClr>
                </a:outerShdw>
              </a:effectLst>
              <a:latin typeface="Tahoma" pitchFamily="34" charset="0"/>
              <a:cs typeface="Tahoma" pitchFamily="34" charset="0"/>
            </a:endParaRPr>
          </a:p>
          <a:p>
            <a:pPr marL="0" indent="0">
              <a:lnSpc>
                <a:spcPct val="120000"/>
              </a:lnSpc>
              <a:buClr>
                <a:schemeClr val="accent3">
                  <a:lumMod val="50000"/>
                </a:schemeClr>
              </a:buClr>
              <a:buNone/>
            </a:pPr>
            <a:r>
              <a:rPr lang="en-US" sz="2200" i="0" dirty="0">
                <a:solidFill>
                  <a:schemeClr val="tx2"/>
                </a:solidFill>
                <a:effectLst>
                  <a:outerShdw blurRad="38100" dist="38100" dir="2700000" algn="tl">
                    <a:srgbClr val="000000">
                      <a:alpha val="43137"/>
                    </a:srgbClr>
                  </a:outerShdw>
                </a:effectLst>
                <a:latin typeface="Tahoma" pitchFamily="34" charset="0"/>
                <a:cs typeface="Tahoma" pitchFamily="34" charset="0"/>
              </a:rPr>
              <a:t>Steps to </a:t>
            </a: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Achieve</a:t>
            </a:r>
            <a:endParaRPr lang="en-US" sz="2200" i="0" dirty="0">
              <a:solidFill>
                <a:schemeClr val="tx2"/>
              </a:solidFill>
              <a:effectLst>
                <a:outerShdw blurRad="38100" dist="38100" dir="2700000" algn="tl">
                  <a:srgbClr val="000000">
                    <a:alpha val="43137"/>
                  </a:srgbClr>
                </a:outerShdw>
              </a:effectLst>
              <a:latin typeface="Tahoma" pitchFamily="34" charset="0"/>
              <a:cs typeface="Tahoma" pitchFamily="34" charset="0"/>
            </a:endParaRPr>
          </a:p>
          <a:p>
            <a:pPr>
              <a:lnSpc>
                <a:spcPct val="120000"/>
              </a:lnSpc>
              <a:buClr>
                <a:schemeClr val="accent3"/>
              </a:buClr>
              <a:buFont typeface="Wingdings" pitchFamily="2" charset="2"/>
              <a:buChar char="§"/>
            </a:pP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Report acreage to FSA.</a:t>
            </a:r>
          </a:p>
          <a:p>
            <a:pPr lvl="1">
              <a:lnSpc>
                <a:spcPct val="120000"/>
              </a:lnSpc>
              <a:buClr>
                <a:schemeClr val="accent3"/>
              </a:buClr>
              <a:buFont typeface="Wingdings" pitchFamily="2" charset="2"/>
              <a:buChar char="§"/>
            </a:pP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FSA will code as Double Crop. (DC)</a:t>
            </a:r>
          </a:p>
          <a:p>
            <a:pPr>
              <a:lnSpc>
                <a:spcPct val="120000"/>
              </a:lnSpc>
              <a:buClr>
                <a:schemeClr val="accent3"/>
              </a:buClr>
              <a:buFont typeface="Wingdings" pitchFamily="2" charset="2"/>
              <a:buChar char="§"/>
            </a:pP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Report </a:t>
            </a:r>
            <a:r>
              <a:rPr lang="en-US" sz="2200" i="0" dirty="0">
                <a:solidFill>
                  <a:schemeClr val="tx2"/>
                </a:solidFill>
                <a:effectLst>
                  <a:outerShdw blurRad="38100" dist="38100" dir="2700000" algn="tl">
                    <a:srgbClr val="000000">
                      <a:alpha val="43137"/>
                    </a:srgbClr>
                  </a:outerShdw>
                </a:effectLst>
                <a:latin typeface="Tahoma" pitchFamily="34" charset="0"/>
                <a:cs typeface="Tahoma" pitchFamily="34" charset="0"/>
              </a:rPr>
              <a:t>to us using 578 Producer </a:t>
            </a: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Print. </a:t>
            </a:r>
            <a:r>
              <a:rPr lang="en-US" sz="2200" i="0" dirty="0">
                <a:solidFill>
                  <a:schemeClr val="tx2"/>
                </a:solidFill>
                <a:effectLst>
                  <a:outerShdw blurRad="38100" dist="38100" dir="2700000" algn="tl">
                    <a:srgbClr val="000000">
                      <a:alpha val="43137"/>
                    </a:srgbClr>
                  </a:outerShdw>
                </a:effectLst>
                <a:latin typeface="Tahoma" pitchFamily="34" charset="0"/>
                <a:cs typeface="Tahoma" pitchFamily="34" charset="0"/>
              </a:rPr>
              <a:t>(PP)</a:t>
            </a:r>
          </a:p>
          <a:p>
            <a:pPr lvl="1">
              <a:lnSpc>
                <a:spcPct val="120000"/>
              </a:lnSpc>
              <a:buClr>
                <a:schemeClr val="accent3"/>
              </a:buClr>
              <a:buFont typeface="Wingdings" pitchFamily="2" charset="2"/>
              <a:buChar char="§"/>
            </a:pP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Single and Double Crop acres will be distinguished.</a:t>
            </a:r>
          </a:p>
          <a:p>
            <a:pPr>
              <a:lnSpc>
                <a:spcPct val="120000"/>
              </a:lnSpc>
              <a:buClr>
                <a:schemeClr val="accent3"/>
              </a:buClr>
              <a:buFont typeface="Wingdings" pitchFamily="2" charset="2"/>
              <a:buChar char="§"/>
            </a:pP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Schedule of Insurance</a:t>
            </a:r>
            <a:endParaRPr lang="en-US" sz="2200" i="0" dirty="0">
              <a:solidFill>
                <a:schemeClr val="tx2"/>
              </a:solidFill>
              <a:effectLst>
                <a:outerShdw blurRad="38100" dist="38100" dir="2700000" algn="tl">
                  <a:srgbClr val="000000">
                    <a:alpha val="43137"/>
                  </a:srgbClr>
                </a:outerShdw>
              </a:effectLst>
              <a:latin typeface="Tahoma" pitchFamily="34" charset="0"/>
              <a:cs typeface="Tahoma" pitchFamily="34" charset="0"/>
            </a:endParaRPr>
          </a:p>
          <a:p>
            <a:pPr lvl="2">
              <a:lnSpc>
                <a:spcPct val="120000"/>
              </a:lnSpc>
              <a:buClr>
                <a:schemeClr val="accent3"/>
              </a:buClr>
              <a:buFont typeface="Wingdings" pitchFamily="2" charset="2"/>
              <a:buChar char="§"/>
            </a:pP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Second Crop </a:t>
            </a:r>
            <a:r>
              <a:rPr lang="en-US" sz="2200" i="0" dirty="0">
                <a:solidFill>
                  <a:schemeClr val="tx2"/>
                </a:solidFill>
                <a:effectLst>
                  <a:outerShdw blurRad="38100" dist="38100" dir="2700000" algn="tl">
                    <a:srgbClr val="000000">
                      <a:alpha val="43137"/>
                    </a:srgbClr>
                  </a:outerShdw>
                </a:effectLst>
                <a:latin typeface="Tahoma" pitchFamily="34" charset="0"/>
                <a:cs typeface="Tahoma" pitchFamily="34" charset="0"/>
              </a:rPr>
              <a:t>flag to be used for </a:t>
            </a: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SC </a:t>
            </a:r>
            <a:r>
              <a:rPr lang="en-US" sz="2200" i="0" dirty="0">
                <a:solidFill>
                  <a:schemeClr val="tx2"/>
                </a:solidFill>
                <a:effectLst>
                  <a:outerShdw blurRad="38100" dist="38100" dir="2700000" algn="tl">
                    <a:srgbClr val="000000">
                      <a:alpha val="43137"/>
                    </a:srgbClr>
                  </a:outerShdw>
                </a:effectLst>
                <a:latin typeface="Tahoma" pitchFamily="34" charset="0"/>
                <a:cs typeface="Tahoma" pitchFamily="34" charset="0"/>
              </a:rPr>
              <a:t>acres</a:t>
            </a:r>
          </a:p>
          <a:p>
            <a:pPr>
              <a:lnSpc>
                <a:spcPct val="120000"/>
              </a:lnSpc>
              <a:buClr>
                <a:schemeClr val="accent3"/>
              </a:buClr>
              <a:buFont typeface="Wingdings" pitchFamily="2" charset="2"/>
              <a:buChar char="§"/>
            </a:pPr>
            <a:r>
              <a:rPr lang="en-US" sz="2200" i="0" dirty="0" smtClean="0">
                <a:solidFill>
                  <a:schemeClr val="tx2"/>
                </a:solidFill>
                <a:effectLst>
                  <a:outerShdw blurRad="38100" dist="38100" dir="2700000" algn="tl">
                    <a:srgbClr val="000000">
                      <a:alpha val="43137"/>
                    </a:srgbClr>
                  </a:outerShdw>
                </a:effectLst>
                <a:latin typeface="Tahoma" pitchFamily="34" charset="0"/>
                <a:cs typeface="Tahoma" pitchFamily="34" charset="0"/>
              </a:rPr>
              <a:t>Obtain settlement sheet from buyer and retain.</a:t>
            </a:r>
            <a:endParaRPr lang="en-US" sz="2200" dirty="0">
              <a:solidFill>
                <a:schemeClr val="accent3">
                  <a:lumMod val="50000"/>
                </a:schemeClr>
              </a:solidFill>
              <a:latin typeface="Tahoma" pitchFamily="34" charset="0"/>
              <a:cs typeface="Tahoma" pitchFamily="34" charset="0"/>
            </a:endParaRPr>
          </a:p>
          <a:p>
            <a:pPr lvl="4">
              <a:lnSpc>
                <a:spcPct val="90000"/>
              </a:lnSpc>
              <a:buClr>
                <a:schemeClr val="accent3">
                  <a:lumMod val="50000"/>
                </a:schemeClr>
              </a:buClr>
              <a:buFont typeface="Arial" pitchFamily="34" charset="0"/>
              <a:buChar char="•"/>
            </a:pPr>
            <a:endParaRPr lang="en-US" sz="2200" dirty="0">
              <a:solidFill>
                <a:schemeClr val="accent3">
                  <a:lumMod val="50000"/>
                </a:schemeClr>
              </a:solidFill>
              <a:latin typeface="Tahoma" pitchFamily="34" charset="0"/>
              <a:cs typeface="Tahoma" pitchFamily="34" charset="0"/>
            </a:endParaRPr>
          </a:p>
        </p:txBody>
      </p:sp>
      <p:sp>
        <p:nvSpPr>
          <p:cNvPr id="2" name="Rectangle 1"/>
          <p:cNvSpPr/>
          <p:nvPr/>
        </p:nvSpPr>
        <p:spPr>
          <a:xfrm>
            <a:off x="0" y="130314"/>
            <a:ext cx="9143999" cy="707886"/>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Double Crop Verification</a:t>
            </a:r>
          </a:p>
        </p:txBody>
      </p:sp>
    </p:spTree>
    <p:extLst>
      <p:ext uri="{BB962C8B-B14F-4D97-AF65-F5344CB8AC3E}">
        <p14:creationId xmlns:p14="http://schemas.microsoft.com/office/powerpoint/2010/main" val="3528804533"/>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ext uri="{D42A27DB-BD31-4B8C-83A1-F6EECF244321}">
                <p14:modId xmlns:p14="http://schemas.microsoft.com/office/powerpoint/2010/main" val="2271082105"/>
              </p:ext>
            </p:extLst>
          </p:nvPr>
        </p:nvGraphicFramePr>
        <p:xfrm>
          <a:off x="1084579" y="1752600"/>
          <a:ext cx="7127241" cy="3017520"/>
        </p:xfrm>
        <a:graphic>
          <a:graphicData uri="http://schemas.openxmlformats.org/drawingml/2006/table">
            <a:tbl>
              <a:tblPr firstRow="1" bandRow="1">
                <a:tableStyleId>{5940675A-B579-460E-94D1-54222C63F5DA}</a:tableStyleId>
              </a:tblPr>
              <a:tblGrid>
                <a:gridCol w="3660140"/>
                <a:gridCol w="3467101"/>
              </a:tblGrid>
              <a:tr h="344216">
                <a:tc gridSpan="2">
                  <a:txBody>
                    <a:bodyPr/>
                    <a:lstStyle/>
                    <a:p>
                      <a:pPr algn="ctr"/>
                      <a:r>
                        <a:rPr lang="en-US" sz="1800"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100</a:t>
                      </a:r>
                      <a:r>
                        <a:rPr lang="en-US" sz="1800" b="1" baseline="0"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 Acres </a:t>
                      </a:r>
                      <a:r>
                        <a:rPr lang="en-US" sz="1800"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Wheat/$10,000</a:t>
                      </a:r>
                      <a:r>
                        <a:rPr lang="en-US" sz="1800" b="1" baseline="0"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 Liability</a:t>
                      </a:r>
                      <a:endParaRPr lang="en-US" sz="1800" b="1" dirty="0">
                        <a:solidFill>
                          <a:schemeClr val="accent3"/>
                        </a:solidFill>
                        <a:effectLst>
                          <a:outerShdw blurRad="38100" dist="38100" dir="2700000" algn="tl">
                            <a:srgbClr val="000000">
                              <a:alpha val="43137"/>
                            </a:srgbClr>
                          </a:outerShdw>
                        </a:effectLst>
                        <a:latin typeface="Arial" pitchFamily="34" charset="0"/>
                        <a:cs typeface="Arial" pitchFamily="34" charset="0"/>
                      </a:endParaRPr>
                    </a:p>
                  </a:txBody>
                  <a:tcPr/>
                </a:tc>
                <a:tc hMerge="1">
                  <a:txBody>
                    <a:bodyPr/>
                    <a:lstStyle/>
                    <a:p>
                      <a:endParaRPr lang="en-US" dirty="0"/>
                    </a:p>
                  </a:txBody>
                  <a:tcPr/>
                </a:tc>
              </a:tr>
              <a:tr h="317738">
                <a:tc>
                  <a:txBody>
                    <a:bodyPr/>
                    <a:lstStyle/>
                    <a:p>
                      <a:pPr algn="ctr"/>
                      <a:r>
                        <a:rPr lang="en-US" sz="18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60</a:t>
                      </a:r>
                      <a:endParaRPr lang="en-US" sz="1800" u="sng"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lgn="ctr"/>
                      <a:r>
                        <a:rPr lang="en-US" sz="18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40</a:t>
                      </a:r>
                      <a:endParaRPr lang="en-US" sz="1800" u="sng"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a:tc>
              </a:tr>
              <a:tr h="979693">
                <a:tc>
                  <a:txBody>
                    <a:bodyPr/>
                    <a:lstStyle/>
                    <a:p>
                      <a:pPr algn="ct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No Loss</a:t>
                      </a:r>
                      <a:endParaRPr lang="en-US" sz="1800"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lgn="ct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100% Loss=</a:t>
                      </a:r>
                    </a:p>
                    <a:p>
                      <a:pPr algn="l"/>
                      <a:r>
                        <a:rPr lang="en-US" sz="1800" b="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a:t>
                      </a:r>
                      <a:r>
                        <a:rPr lang="en-US" sz="1800" b="0" baseline="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a:t>
                      </a:r>
                      <a:r>
                        <a:rPr lang="en-US" sz="1800" b="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4,000</a:t>
                      </a:r>
                    </a:p>
                    <a:p>
                      <a:pPr algn="l"/>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a:t>
                      </a:r>
                      <a:r>
                        <a:rPr lang="en-US" sz="18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$1,400</a:t>
                      </a:r>
                      <a:r>
                        <a:rPr lang="en-US" sz="1800" u="none"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(35%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$2,600 (balance</a:t>
                      </a:r>
                      <a:r>
                        <a:rPr lang="en-US" sz="1800" baseline="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to restore)</a:t>
                      </a:r>
                      <a:endPar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a:tc>
              </a:tr>
              <a:tr h="344216">
                <a:tc gridSpan="2">
                  <a:txBody>
                    <a:bodyPr/>
                    <a:lstStyle/>
                    <a:p>
                      <a:pPr algn="ctr"/>
                      <a:r>
                        <a:rPr lang="en-US" sz="1800" b="1" dirty="0" smtClean="0">
                          <a:solidFill>
                            <a:schemeClr val="accent3"/>
                          </a:solidFill>
                          <a:effectLst>
                            <a:outerShdw blurRad="38100" dist="38100" dir="2700000" algn="tl">
                              <a:srgbClr val="000000">
                                <a:alpha val="43137"/>
                              </a:srgbClr>
                            </a:outerShdw>
                          </a:effectLst>
                          <a:latin typeface="Arial" pitchFamily="34" charset="0"/>
                          <a:cs typeface="Arial" pitchFamily="34" charset="0"/>
                        </a:rPr>
                        <a:t>100 Acres Soybeans/$10,000 Liability</a:t>
                      </a:r>
                      <a:endParaRPr lang="en-US" sz="1800" b="1" dirty="0">
                        <a:solidFill>
                          <a:schemeClr val="accent3"/>
                        </a:solidFill>
                        <a:effectLst>
                          <a:outerShdw blurRad="38100" dist="38100" dir="2700000" algn="tl">
                            <a:srgbClr val="000000">
                              <a:alpha val="43137"/>
                            </a:srgbClr>
                          </a:outerShdw>
                        </a:effectLst>
                        <a:latin typeface="Arial" pitchFamily="34" charset="0"/>
                        <a:cs typeface="Arial" pitchFamily="34" charset="0"/>
                      </a:endParaRPr>
                    </a:p>
                  </a:txBody>
                  <a:tcPr/>
                </a:tc>
                <a:tc hMerge="1">
                  <a:txBody>
                    <a:bodyPr/>
                    <a:lstStyle/>
                    <a:p>
                      <a:endParaRPr lang="en-US" dirty="0"/>
                    </a:p>
                  </a:txBody>
                  <a:tcPr/>
                </a:tc>
              </a:tr>
              <a:tr h="317738">
                <a:tc>
                  <a:txBody>
                    <a:bodyPr/>
                    <a:lstStyle/>
                    <a:p>
                      <a:pPr algn="ctr"/>
                      <a:r>
                        <a:rPr lang="en-US" sz="18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60</a:t>
                      </a:r>
                      <a:endParaRPr lang="en-US" sz="1800" u="sng"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lgn="ctr"/>
                      <a:r>
                        <a:rPr lang="en-US" sz="18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40</a:t>
                      </a:r>
                      <a:endParaRPr lang="en-US" sz="1800" u="sng"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a:tc>
              </a:tr>
              <a:tr h="317738">
                <a:tc>
                  <a:txBody>
                    <a:bodyPr/>
                    <a:lstStyle/>
                    <a:p>
                      <a:pPr algn="ct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Loss= $5,000</a:t>
                      </a:r>
                      <a:endParaRPr lang="en-US" sz="1800"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pPr algn="ct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Loss=$1,000</a:t>
                      </a:r>
                      <a:endParaRPr lang="en-US" sz="1800"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a:tc>
              </a:tr>
            </a:tbl>
          </a:graphicData>
        </a:graphic>
      </p:graphicFrame>
      <p:sp>
        <p:nvSpPr>
          <p:cNvPr id="4" name="TextBox 3"/>
          <p:cNvSpPr txBox="1"/>
          <p:nvPr/>
        </p:nvSpPr>
        <p:spPr>
          <a:xfrm>
            <a:off x="1066800" y="533400"/>
            <a:ext cx="7162800" cy="1015663"/>
          </a:xfrm>
          <a:prstGeom prst="rect">
            <a:avLst/>
          </a:prstGeom>
          <a:noFill/>
        </p:spPr>
        <p:txBody>
          <a:bodyPr wrap="square" rtlCol="0">
            <a:spAutoFit/>
          </a:bodyPr>
          <a:lstStyle/>
          <a:p>
            <a:r>
              <a:rPr lang="en-US" sz="20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You must keep your 1</a:t>
            </a:r>
            <a:r>
              <a:rPr lang="en-US" sz="2000" baseline="300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st</a:t>
            </a:r>
            <a:r>
              <a:rPr lang="en-US" sz="20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crop and 2</a:t>
            </a:r>
            <a:r>
              <a:rPr lang="en-US" sz="2000" baseline="300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nd</a:t>
            </a:r>
            <a:r>
              <a:rPr lang="en-US" sz="20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crop production separate by field if a loss occurs on the 1</a:t>
            </a:r>
            <a:r>
              <a:rPr lang="en-US" sz="2000" baseline="300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st</a:t>
            </a:r>
            <a:r>
              <a:rPr lang="en-US" sz="20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crop </a:t>
            </a:r>
            <a:r>
              <a:rPr lang="en-US" sz="20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AND</a:t>
            </a:r>
            <a:r>
              <a:rPr lang="en-US" sz="20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a:t>
            </a:r>
            <a:r>
              <a:rPr lang="en-US" sz="20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you have not met double crop requirements.</a:t>
            </a:r>
            <a:endParaRPr lang="en-US" sz="2000" b="1" u="sng"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1066800" y="4951274"/>
            <a:ext cx="3684896" cy="1754326"/>
          </a:xfrm>
          <a:prstGeom prst="rect">
            <a:avLst/>
          </a:prstGeom>
          <a:noFill/>
        </p:spPr>
        <p:txBody>
          <a:bodyPr wrap="square" numCol="1" rtlCol="0">
            <a:spAutoFit/>
          </a:bodyPr>
          <a:lstStyle/>
          <a:p>
            <a:pPr algn="ct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P</a:t>
            </a: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ayment </a:t>
            </a:r>
            <a:r>
              <a:rPr lang="en-US" sz="1800" dirty="0">
                <a:solidFill>
                  <a:schemeClr val="tx2"/>
                </a:solidFill>
                <a:effectLst>
                  <a:outerShdw blurRad="38100" dist="38100" dir="2700000" algn="tl">
                    <a:srgbClr val="000000">
                      <a:alpha val="43137"/>
                    </a:srgbClr>
                  </a:outerShdw>
                </a:effectLst>
                <a:latin typeface="Arial" pitchFamily="34" charset="0"/>
                <a:cs typeface="Arial" pitchFamily="34" charset="0"/>
              </a:rPr>
              <a:t>k</a:t>
            </a: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eeping </a:t>
            </a:r>
            <a:r>
              <a:rPr lang="en-US" sz="1800" dirty="0">
                <a:solidFill>
                  <a:schemeClr val="tx2"/>
                </a:solidFill>
                <a:effectLst>
                  <a:outerShdw blurRad="38100" dist="38100" dir="2700000" algn="tl">
                    <a:srgbClr val="000000">
                      <a:alpha val="43137"/>
                    </a:srgbClr>
                  </a:outerShdw>
                </a:effectLst>
                <a:latin typeface="Arial" pitchFamily="34" charset="0"/>
                <a:cs typeface="Arial" pitchFamily="34" charset="0"/>
              </a:rPr>
              <a:t>p</a:t>
            </a: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roduction separate:</a:t>
            </a:r>
          </a:p>
          <a:p>
            <a:pPr algn="ct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$1,400</a:t>
            </a:r>
          </a:p>
          <a:p>
            <a:pPr algn="ct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 $2,600</a:t>
            </a:r>
          </a:p>
          <a:p>
            <a:pPr algn="ctr"/>
            <a:r>
              <a:rPr lang="en-US" sz="18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 $5,000</a:t>
            </a:r>
          </a:p>
          <a:p>
            <a:pPr algn="ctr"/>
            <a:r>
              <a:rPr lang="en-US" sz="18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 </a:t>
            </a:r>
            <a:r>
              <a:rPr lang="en-US"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9</a:t>
            </a:r>
            <a:r>
              <a:rPr lang="en-US" sz="18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,000</a:t>
            </a:r>
          </a:p>
        </p:txBody>
      </p:sp>
      <p:sp>
        <p:nvSpPr>
          <p:cNvPr id="7" name="TextBox 6"/>
          <p:cNvSpPr txBox="1"/>
          <p:nvPr/>
        </p:nvSpPr>
        <p:spPr>
          <a:xfrm>
            <a:off x="4751696" y="4923472"/>
            <a:ext cx="3477904" cy="1477328"/>
          </a:xfrm>
          <a:prstGeom prst="rect">
            <a:avLst/>
          </a:prstGeom>
          <a:noFill/>
        </p:spPr>
        <p:txBody>
          <a:bodyPr wrap="square" rtlCol="0">
            <a:spAutoFit/>
          </a:bodyPr>
          <a:lstStyle/>
          <a:p>
            <a:pPr algn="ct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P</a:t>
            </a: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ayment </a:t>
            </a:r>
            <a:r>
              <a:rPr lang="en-US" sz="18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NOT</a:t>
            </a: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keeping production separate:</a:t>
            </a:r>
          </a:p>
          <a:p>
            <a:pPr algn="ct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$1,400</a:t>
            </a:r>
          </a:p>
          <a:p>
            <a:pPr algn="ctr"/>
            <a:r>
              <a:rPr lang="en-US" sz="18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+$6,000</a:t>
            </a:r>
          </a:p>
          <a:p>
            <a:pPr algn="ctr"/>
            <a:r>
              <a:rPr lang="en-US" sz="18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a:t>
            </a:r>
            <a:r>
              <a:rPr lang="en-US" sz="18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$7,400</a:t>
            </a:r>
            <a:endParaRPr lang="en-US" sz="1800" b="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41825208"/>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1100176" y="1243548"/>
            <a:ext cx="6934911" cy="3785652"/>
          </a:xfrm>
          <a:prstGeom prst="rect">
            <a:avLst/>
          </a:prstGeom>
          <a:noFill/>
        </p:spPr>
        <p:txBody>
          <a:bodyPr wrap="none" lIns="91440" tIns="45720" rIns="91440" bIns="45720">
            <a:spAutoFit/>
          </a:bodyPr>
          <a:lstStyle/>
          <a:p>
            <a:pPr algn="ctr">
              <a:spcBef>
                <a:spcPts val="0"/>
              </a:spcBef>
              <a:defRPr/>
            </a:pP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Risk Management </a:t>
            </a:r>
          </a:p>
          <a:p>
            <a:pPr algn="ctr">
              <a:spcBef>
                <a:spcPts val="0"/>
              </a:spcBef>
              <a:defRPr/>
            </a:pPr>
            <a:endPar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spcBef>
                <a:spcPts val="0"/>
              </a:spcBef>
              <a:defRPr/>
            </a:pP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It is your responsibility</a:t>
            </a:r>
          </a:p>
          <a:p>
            <a:pPr algn="ctr">
              <a:spcBef>
                <a:spcPts val="0"/>
              </a:spcBef>
              <a:defRPr/>
            </a:pPr>
            <a:endPar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spcBef>
                <a:spcPts val="0"/>
              </a:spcBef>
              <a:defRPr/>
            </a:pP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Let us help you</a:t>
            </a:r>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idx="4294967295"/>
          </p:nvPr>
        </p:nvSpPr>
        <p:spPr>
          <a:xfrm>
            <a:off x="0" y="1447800"/>
            <a:ext cx="9144000" cy="4114800"/>
          </a:xfrm>
        </p:spPr>
        <p:txBody>
          <a:bodyPr/>
          <a:lstStyle/>
          <a:p>
            <a:pPr eaLnBrk="1" hangingPunct="1">
              <a:lnSpc>
                <a:spcPct val="80000"/>
              </a:lnSpc>
              <a:buFont typeface="Wingdings" pitchFamily="2" charset="2"/>
              <a:buNone/>
              <a:defRPr/>
            </a:pPr>
            <a:r>
              <a:rPr lang="en-US" sz="1800" b="1" dirty="0" smtClean="0">
                <a:solidFill>
                  <a:srgbClr val="FFFF00"/>
                </a:solidFill>
              </a:rPr>
              <a:t>  </a:t>
            </a:r>
            <a:endParaRPr lang="en-US" sz="2400" dirty="0" smtClean="0">
              <a:solidFill>
                <a:schemeClr val="accent2">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accent3"/>
              </a:buClr>
              <a:buFont typeface="Wingdings" pitchFamily="2" charset="2"/>
              <a:buChar char="§"/>
              <a:defRPr/>
            </a:pPr>
            <a:r>
              <a:rPr lang="en-US" sz="2400" dirty="0" smtClean="0">
                <a:solidFill>
                  <a:schemeClr val="accent2">
                    <a:lumMod val="40000"/>
                    <a:lumOff val="60000"/>
                  </a:schemeClr>
                </a:solidFill>
                <a:effectLst>
                  <a:outerShdw blurRad="38100" dist="38100" dir="2700000" algn="tl">
                    <a:srgbClr val="000000">
                      <a:alpha val="43137"/>
                    </a:srgbClr>
                  </a:outerShdw>
                </a:effectLst>
                <a:latin typeface="Arial" pitchFamily="34" charset="0"/>
                <a:cs typeface="Arial" pitchFamily="34" charset="0"/>
              </a:rPr>
              <a:t>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Base Price = The January 15 – February 14 average daily CBOT settlement price for January soybeans.</a:t>
            </a:r>
          </a:p>
          <a:p>
            <a:pPr eaLnBrk="1" hangingPunct="1">
              <a:lnSpc>
                <a:spcPct val="8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Harvest Price = The November 1 – November 31 average daily CBOT settlement price for January soybeans. (RP limits the price move to 200% up and none down.) </a:t>
            </a:r>
          </a:p>
          <a:p>
            <a:pPr eaLnBrk="1" hangingPunct="1">
              <a:lnSpc>
                <a:spcPct val="8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Your final revenue guarantee will never drop below the base price, but it may rise above it, unless you exclude the FH option (RP).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4895850"/>
            <a:ext cx="3276600" cy="174307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0" y="1"/>
            <a:ext cx="9144000" cy="1200329"/>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RP – Soybeans </a:t>
            </a:r>
            <a:b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February 28 Sales Closing (NC, SC)</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Grp="1" noChangeArrowheads="1"/>
          </p:cNvSpPr>
          <p:nvPr>
            <p:ph idx="4294967295"/>
          </p:nvPr>
        </p:nvSpPr>
        <p:spPr>
          <a:xfrm>
            <a:off x="0" y="1371600"/>
            <a:ext cx="8686800" cy="4495800"/>
          </a:xfrm>
        </p:spPr>
        <p:txBody>
          <a:bodyPr>
            <a:normAutofit/>
          </a:bodyPr>
          <a:lstStyle/>
          <a:p>
            <a:pPr eaLnBrk="1" hangingPunct="1">
              <a:lnSpc>
                <a:spcPct val="90000"/>
              </a:lnSpc>
              <a:buFont typeface="Wingdings" pitchFamily="2" charset="2"/>
              <a:buNone/>
              <a:defRPr/>
            </a:pPr>
            <a:endParaRPr lang="en-US" sz="2400" b="1" dirty="0" smtClean="0">
              <a:solidFill>
                <a:srgbClr val="FFFF00"/>
              </a:solidFill>
            </a:endParaRPr>
          </a:p>
          <a:p>
            <a:pPr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Base Price = The February average daily CBOT settlement price for January soybeans.</a:t>
            </a:r>
          </a:p>
          <a:p>
            <a:pPr eaLnBrk="1" hangingPunct="1">
              <a:lnSpc>
                <a:spcPct val="9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Harvest Price = The November average daily CBOT settlement price for January soybeans. (limits the price move to 200% up and none down.) </a:t>
            </a:r>
          </a:p>
          <a:p>
            <a:pPr eaLnBrk="1" hangingPunct="1">
              <a:lnSpc>
                <a:spcPct val="9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Your final revenue guarantee will never drop below the base price, but it may rise above </a:t>
            </a: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it, unless you exclude the FH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option</a:t>
            </a: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(RP).</a:t>
            </a:r>
            <a:endPar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Rectangle 1"/>
          <p:cNvSpPr/>
          <p:nvPr/>
        </p:nvSpPr>
        <p:spPr>
          <a:xfrm>
            <a:off x="0" y="1"/>
            <a:ext cx="9144000" cy="1200329"/>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RP – Soybeans</a:t>
            </a:r>
            <a:b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March 15 Sales Closing (VA, WV)</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Grp="1" noChangeArrowheads="1"/>
          </p:cNvSpPr>
          <p:nvPr>
            <p:ph idx="4294967295"/>
          </p:nvPr>
        </p:nvSpPr>
        <p:spPr>
          <a:xfrm>
            <a:off x="0" y="1600200"/>
            <a:ext cx="8229600" cy="4495800"/>
          </a:xfrm>
        </p:spPr>
        <p:txBody>
          <a:bodyPr>
            <a:normAutofit/>
          </a:bodyPr>
          <a:lstStyle/>
          <a:p>
            <a:pPr eaLnBrk="1" hangingPunct="1">
              <a:lnSpc>
                <a:spcPct val="90000"/>
              </a:lnSpc>
              <a:buClr>
                <a:schemeClr val="accent3"/>
              </a:buClr>
              <a:buFont typeface="Wingdings" pitchFamily="2" charset="2"/>
              <a:buChar char="§"/>
              <a:defRPr/>
            </a:pPr>
            <a:endParaRPr lang="en-US" sz="2400" b="1" dirty="0" smtClean="0">
              <a:solidFill>
                <a:schemeClr val="tx2"/>
              </a:solidFill>
            </a:endParaRPr>
          </a:p>
          <a:p>
            <a:pPr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Base Price = The February average daily CBOT settlement price for November soybeans.</a:t>
            </a:r>
          </a:p>
          <a:p>
            <a:pPr eaLnBrk="1" hangingPunct="1">
              <a:lnSpc>
                <a:spcPct val="9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Harvest Price = The October average daily CBOT settlement price for November soybeans. (limits the price move to 200% up and none down.) </a:t>
            </a:r>
          </a:p>
          <a:p>
            <a:pPr eaLnBrk="1" hangingPunct="1">
              <a:lnSpc>
                <a:spcPct val="9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Your final revenue guarantee will never drop below the base price, but it may rise above </a:t>
            </a: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it, unless you exclude the FH option (RP).</a:t>
            </a:r>
          </a:p>
        </p:txBody>
      </p:sp>
      <p:sp>
        <p:nvSpPr>
          <p:cNvPr id="2" name="Rectangle 1"/>
          <p:cNvSpPr/>
          <p:nvPr/>
        </p:nvSpPr>
        <p:spPr>
          <a:xfrm>
            <a:off x="0" y="1"/>
            <a:ext cx="9144000" cy="1200329"/>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RP – Soybeans</a:t>
            </a:r>
            <a:b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March 15 Sales Closing (OH, TN)</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8877"/>
            <a:ext cx="9144000" cy="369332"/>
          </a:xfrm>
          <a:prstGeom prst="rect">
            <a:avLst/>
          </a:prstGeom>
          <a:noFill/>
        </p:spPr>
        <p:txBody>
          <a:bodyPr wrap="square" rtlCol="0">
            <a:spAutoFit/>
          </a:bodyPr>
          <a:lstStyle/>
          <a:p>
            <a:r>
              <a:rPr lang="en-US" dirty="0" smtClean="0">
                <a:solidFill>
                  <a:schemeClr val="tx2"/>
                </a:solidFill>
                <a:effectLst>
                  <a:outerShdw blurRad="38100" dist="38100" dir="2700000" algn="tl">
                    <a:srgbClr val="000000">
                      <a:alpha val="43137"/>
                    </a:srgbClr>
                  </a:outerShdw>
                </a:effectLst>
              </a:rPr>
              <a:t>March 15 Sales Closing Date</a:t>
            </a:r>
            <a:endParaRPr lang="en-US" dirty="0">
              <a:solidFill>
                <a:schemeClr val="tx2"/>
              </a:solidFill>
              <a:effectLst>
                <a:outerShdw blurRad="38100" dist="38100" dir="2700000" algn="tl">
                  <a:srgbClr val="000000">
                    <a:alpha val="43137"/>
                  </a:srgbClr>
                </a:outerShdw>
              </a:effectLst>
            </a:endParaRPr>
          </a:p>
        </p:txBody>
      </p:sp>
      <p:graphicFrame>
        <p:nvGraphicFramePr>
          <p:cNvPr id="7" name="Chart 6"/>
          <p:cNvGraphicFramePr/>
          <p:nvPr>
            <p:extLst>
              <p:ext uri="{D42A27DB-BD31-4B8C-83A1-F6EECF244321}">
                <p14:modId xmlns:p14="http://schemas.microsoft.com/office/powerpoint/2010/main" val="3708744063"/>
              </p:ext>
            </p:extLst>
          </p:nvPr>
        </p:nvGraphicFramePr>
        <p:xfrm>
          <a:off x="0" y="1447800"/>
          <a:ext cx="9144000" cy="506276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23648" y="34949"/>
            <a:ext cx="9144000" cy="646331"/>
          </a:xfrm>
          <a:prstGeom prst="rect">
            <a:avLst/>
          </a:prstGeom>
          <a:noFill/>
        </p:spPr>
        <p:txBody>
          <a:bodyPr wrap="square" lIns="91440" tIns="45720" rIns="91440" bIns="4572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RP</a:t>
            </a: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Corn Prices 2003-2012</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24691419"/>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0" y="1295400"/>
            <a:ext cx="9144000" cy="4114800"/>
          </a:xfrm>
        </p:spPr>
        <p:txBody>
          <a:bodyPr>
            <a:normAutofit/>
          </a:bodyPr>
          <a:lstStyle/>
          <a:p>
            <a:pPr eaLnBrk="1" hangingPunct="1">
              <a:lnSpc>
                <a:spcPct val="80000"/>
              </a:lnSpc>
              <a:buFont typeface="Wingdings" pitchFamily="2" charset="2"/>
              <a:buNone/>
              <a:defRPr/>
            </a:pPr>
            <a:r>
              <a:rPr lang="en-US" sz="2000" b="1" dirty="0" smtClean="0">
                <a:solidFill>
                  <a:srgbClr val="FFFF00"/>
                </a:solidFill>
              </a:rPr>
              <a:t>  </a:t>
            </a:r>
            <a:endParaRPr lang="en-US" sz="2600" b="1" dirty="0" smtClean="0">
              <a:solidFill>
                <a:schemeClr val="tx2"/>
              </a:solidFill>
            </a:endParaRPr>
          </a:p>
          <a:p>
            <a:pPr eaLnBrk="1" hangingPunct="1">
              <a:lnSpc>
                <a:spcPct val="80000"/>
              </a:lnSpc>
              <a:buClr>
                <a:schemeClr val="accent3"/>
              </a:buClr>
              <a:buFont typeface="Wingdings" pitchFamily="2" charset="2"/>
              <a:buChar char="§"/>
              <a:defRPr/>
            </a:pPr>
            <a:r>
              <a:rPr lang="en-US" sz="26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Base Price = The January 15 – February 14 average daily CBOT settlement price for December corn.</a:t>
            </a:r>
          </a:p>
          <a:p>
            <a:pPr eaLnBrk="1" hangingPunct="1">
              <a:lnSpc>
                <a:spcPct val="8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Harvest Price = The September average daily CBOT settlement price for December corn. (RP limits the price move to 200% up and none down</a:t>
            </a: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a:t>
            </a: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Your final revenue guarantee will never drop below the base price, but it may rise above </a:t>
            </a: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it, unless you exclude the FH option (RP).</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1" y="4967822"/>
            <a:ext cx="3124200" cy="1709203"/>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0" y="1"/>
            <a:ext cx="9143999" cy="1200329"/>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RP – Corn</a:t>
            </a:r>
            <a:b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February 28 Sales Closing (NC)</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0" y="1219200"/>
            <a:ext cx="9144000" cy="4114800"/>
          </a:xfrm>
        </p:spPr>
        <p:txBody>
          <a:bodyPr>
            <a:normAutofit/>
          </a:bodyPr>
          <a:lstStyle/>
          <a:p>
            <a:pPr eaLnBrk="1" hangingPunct="1">
              <a:lnSpc>
                <a:spcPct val="80000"/>
              </a:lnSpc>
              <a:buFont typeface="Wingdings" pitchFamily="2" charset="2"/>
              <a:buNone/>
              <a:defRPr/>
            </a:pPr>
            <a:r>
              <a:rPr lang="en-US" sz="2400" b="1" dirty="0" smtClean="0">
                <a:solidFill>
                  <a:schemeClr val="accent2">
                    <a:lumMod val="40000"/>
                    <a:lumOff val="60000"/>
                  </a:schemeClr>
                </a:solidFill>
                <a:latin typeface="Arial" pitchFamily="34" charset="0"/>
                <a:cs typeface="Arial" pitchFamily="34" charset="0"/>
              </a:rPr>
              <a:t>  </a:t>
            </a:r>
          </a:p>
          <a:p>
            <a:pPr eaLnBrk="1" hangingPunct="1">
              <a:lnSpc>
                <a:spcPct val="80000"/>
              </a:lnSpc>
              <a:buClr>
                <a:schemeClr val="accent3"/>
              </a:buClr>
              <a:buFont typeface="Wingdings" pitchFamily="2" charset="2"/>
              <a:buChar char="§"/>
              <a:defRPr/>
            </a:pPr>
            <a:r>
              <a:rPr lang="en-US" sz="2400" b="1" dirty="0" smtClean="0">
                <a:solidFill>
                  <a:schemeClr val="accent2">
                    <a:lumMod val="40000"/>
                    <a:lumOff val="60000"/>
                  </a:schemeClr>
                </a:solidFill>
                <a:latin typeface="Arial" pitchFamily="34" charset="0"/>
                <a:cs typeface="Arial" pitchFamily="34" charset="0"/>
              </a:rPr>
              <a:t>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Base Price = The January 15 – February 14 average daily CBOT settlement price for September corn.</a:t>
            </a:r>
          </a:p>
          <a:p>
            <a:pPr eaLnBrk="1" hangingPunct="1">
              <a:lnSpc>
                <a:spcPct val="8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Harvest Price = The August average daily CBOT settlement price for September corn. (RP limits the price move to 200% up and none down)</a:t>
            </a:r>
          </a:p>
          <a:p>
            <a:pPr eaLnBrk="1" hangingPunct="1">
              <a:lnSpc>
                <a:spcPct val="8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Your final revenue guarantee will never drop below the base price, but it may rise above </a:t>
            </a: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it, unless you exclude the FH option (RP).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4876800"/>
            <a:ext cx="3124200" cy="174307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 y="0"/>
            <a:ext cx="9144001" cy="1200329"/>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RP – Corn</a:t>
            </a:r>
            <a:b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February 28 Sales Closing (SC)</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3"/>
          <p:cNvSpPr>
            <a:spLocks noGrp="1" noChangeArrowheads="1"/>
          </p:cNvSpPr>
          <p:nvPr>
            <p:ph idx="4294967295"/>
          </p:nvPr>
        </p:nvSpPr>
        <p:spPr>
          <a:xfrm>
            <a:off x="0" y="1295400"/>
            <a:ext cx="9144000" cy="4114800"/>
          </a:xfrm>
        </p:spPr>
        <p:txBody>
          <a:bodyPr>
            <a:normAutofit/>
          </a:bodyPr>
          <a:lstStyle/>
          <a:p>
            <a:pPr eaLnBrk="1" hangingPunct="1">
              <a:lnSpc>
                <a:spcPct val="80000"/>
              </a:lnSpc>
              <a:buFont typeface="Wingdings" pitchFamily="2" charset="2"/>
              <a:buNone/>
              <a:defRPr/>
            </a:pPr>
            <a:r>
              <a:rPr lang="en-US" sz="2000" b="1" dirty="0" smtClean="0">
                <a:solidFill>
                  <a:srgbClr val="FFFF00"/>
                </a:solidFill>
              </a:rPr>
              <a:t>  </a:t>
            </a:r>
            <a:endParaRPr lang="en-US" sz="2400" b="1" dirty="0" smtClean="0">
              <a:solidFill>
                <a:schemeClr val="accent2">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accent3"/>
              </a:buClr>
              <a:buFont typeface="Wingdings" pitchFamily="2" charset="2"/>
              <a:buChar char="§"/>
              <a:defRPr/>
            </a:pPr>
            <a:r>
              <a:rPr lang="en-US" sz="24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Base Price = The February  average daily CBOT settlement price for December corn.</a:t>
            </a:r>
          </a:p>
          <a:p>
            <a:pPr eaLnBrk="1" hangingPunct="1">
              <a:lnSpc>
                <a:spcPct val="8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Harvest Price = The October average daily CBOT settlement price for December corn. (RP limits the price move to 200% up and none down)</a:t>
            </a:r>
          </a:p>
          <a:p>
            <a:pPr eaLnBrk="1" hangingPunct="1">
              <a:lnSpc>
                <a:spcPct val="8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Your final revenue guarantee will never drop below the base price, but it may rise above </a:t>
            </a: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it, unless you exclude the FH option (RP).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4876800"/>
            <a:ext cx="3124200" cy="178117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 y="1"/>
            <a:ext cx="9144001" cy="1200329"/>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RP – Corn</a:t>
            </a:r>
            <a:b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March 15 Sales Closing (OH, TN, VA, WV)</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138" y="597932"/>
            <a:ext cx="9144000" cy="369332"/>
          </a:xfrm>
          <a:prstGeom prst="rect">
            <a:avLst/>
          </a:prstGeom>
          <a:noFill/>
        </p:spPr>
        <p:txBody>
          <a:bodyPr wrap="square" rtlCol="0">
            <a:spAutoFit/>
          </a:bodyPr>
          <a:lstStyle/>
          <a:p>
            <a:r>
              <a:rPr lang="en-US" dirty="0" smtClean="0">
                <a:solidFill>
                  <a:schemeClr val="tx2"/>
                </a:solidFill>
                <a:effectLst>
                  <a:outerShdw blurRad="38100" dist="38100" dir="2700000" algn="tl">
                    <a:srgbClr val="000000">
                      <a:alpha val="43137"/>
                    </a:srgbClr>
                  </a:outerShdw>
                </a:effectLst>
                <a:latin typeface="Arial" pitchFamily="34" charset="0"/>
                <a:cs typeface="Arial" pitchFamily="34" charset="0"/>
              </a:rPr>
              <a:t>September 30 Sales Closing Date</a:t>
            </a:r>
            <a:endParaRPr lang="en-US" dirty="0">
              <a:solidFill>
                <a:schemeClr val="tx2"/>
              </a:solidFill>
              <a:effectLst>
                <a:outerShdw blurRad="38100" dist="38100" dir="2700000" algn="tl">
                  <a:srgbClr val="000000">
                    <a:alpha val="43137"/>
                  </a:srgbClr>
                </a:outerShdw>
              </a:effectLst>
            </a:endParaRPr>
          </a:p>
        </p:txBody>
      </p:sp>
      <p:graphicFrame>
        <p:nvGraphicFramePr>
          <p:cNvPr id="9" name="Chart 8"/>
          <p:cNvGraphicFramePr/>
          <p:nvPr>
            <p:extLst>
              <p:ext uri="{D42A27DB-BD31-4B8C-83A1-F6EECF244321}">
                <p14:modId xmlns:p14="http://schemas.microsoft.com/office/powerpoint/2010/main" val="1697445341"/>
              </p:ext>
            </p:extLst>
          </p:nvPr>
        </p:nvGraphicFramePr>
        <p:xfrm>
          <a:off x="13138" y="1396999"/>
          <a:ext cx="9130862" cy="492760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3138" y="0"/>
            <a:ext cx="9130862" cy="646331"/>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RP Wheat Prices 2003 -2012</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004905156"/>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idx="4294967295"/>
          </p:nvPr>
        </p:nvSpPr>
        <p:spPr>
          <a:xfrm>
            <a:off x="0" y="1447800"/>
            <a:ext cx="9144000" cy="4114800"/>
          </a:xfrm>
        </p:spPr>
        <p:txBody>
          <a:bodyPr>
            <a:normAutofit/>
          </a:bodyPr>
          <a:lstStyle/>
          <a:p>
            <a:pPr eaLnBrk="1" hangingPunct="1">
              <a:lnSpc>
                <a:spcPct val="80000"/>
              </a:lnSpc>
              <a:buFont typeface="Wingdings" pitchFamily="2" charset="2"/>
              <a:buNone/>
              <a:defRPr/>
            </a:pPr>
            <a:r>
              <a:rPr lang="en-US" sz="2000" b="1" dirty="0" smtClean="0">
                <a:solidFill>
                  <a:srgbClr val="FFFF00"/>
                </a:solidFill>
              </a:rPr>
              <a:t>  </a:t>
            </a:r>
          </a:p>
          <a:p>
            <a:pPr eaLnBrk="1" hangingPunct="1">
              <a:lnSpc>
                <a:spcPct val="80000"/>
              </a:lnSpc>
              <a:buFont typeface="Wingdings" pitchFamily="2" charset="2"/>
              <a:buNone/>
              <a:defRPr/>
            </a:pPr>
            <a:endParaRPr lang="en-US" sz="240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bg2">
                  <a:lumMod val="60000"/>
                  <a:lumOff val="40000"/>
                </a:schemeClr>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Base Price = The August 15 – September 14 average daily CBOT settlement price for July wheat.</a:t>
            </a:r>
          </a:p>
          <a:p>
            <a:pPr eaLnBrk="1" hangingPunct="1">
              <a:lnSpc>
                <a:spcPct val="80000"/>
              </a:lnSpc>
              <a:buClr>
                <a:schemeClr val="bg2">
                  <a:lumMod val="60000"/>
                  <a:lumOff val="40000"/>
                </a:schemeClr>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bg2">
                  <a:lumMod val="60000"/>
                  <a:lumOff val="40000"/>
                </a:schemeClr>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Harvest Price = The June 1 – June 30 average daily CBOT settlement price for July wheat.  (RP limits the price move to 200% up and none down)  </a:t>
            </a:r>
          </a:p>
          <a:p>
            <a:pPr eaLnBrk="1" hangingPunct="1">
              <a:lnSpc>
                <a:spcPct val="80000"/>
              </a:lnSpc>
              <a:buClr>
                <a:schemeClr val="bg2">
                  <a:lumMod val="60000"/>
                  <a:lumOff val="40000"/>
                </a:schemeClr>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nSpc>
                <a:spcPct val="80000"/>
              </a:lnSpc>
              <a:buClr>
                <a:schemeClr val="bg2">
                  <a:lumMod val="60000"/>
                  <a:lumOff val="40000"/>
                </a:schemeClr>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Your final revenue guarantee will never drop below the base price, but it may rise above </a:t>
            </a: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it, unless you exclude the FH option (RP).</a:t>
            </a:r>
          </a:p>
        </p:txBody>
      </p:sp>
      <p:sp>
        <p:nvSpPr>
          <p:cNvPr id="3" name="Rectangle 2"/>
          <p:cNvSpPr/>
          <p:nvPr/>
        </p:nvSpPr>
        <p:spPr>
          <a:xfrm>
            <a:off x="-1" y="1"/>
            <a:ext cx="9144001" cy="1754326"/>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RP – Wheat</a:t>
            </a:r>
            <a:b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September 30 Sales Closing </a:t>
            </a:r>
          </a:p>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(NC, SC, TN)</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idx="4294967295"/>
          </p:nvPr>
        </p:nvSpPr>
        <p:spPr>
          <a:xfrm>
            <a:off x="0" y="1447800"/>
            <a:ext cx="9144000" cy="4114800"/>
          </a:xfrm>
        </p:spPr>
        <p:txBody>
          <a:bodyPr>
            <a:normAutofit/>
          </a:bodyPr>
          <a:lstStyle/>
          <a:p>
            <a:pPr eaLnBrk="1" hangingPunct="1">
              <a:lnSpc>
                <a:spcPct val="80000"/>
              </a:lnSpc>
              <a:buFont typeface="Wingdings" pitchFamily="2" charset="2"/>
              <a:buNone/>
              <a:defRPr/>
            </a:pPr>
            <a:r>
              <a:rPr lang="en-US" sz="2000" b="1" dirty="0" smtClean="0">
                <a:solidFill>
                  <a:srgbClr val="FFFF00"/>
                </a:solidFill>
              </a:rPr>
              <a:t>  </a:t>
            </a:r>
          </a:p>
          <a:p>
            <a:pPr eaLnBrk="1" hangingPunct="1">
              <a:lnSpc>
                <a:spcPct val="80000"/>
              </a:lnSpc>
              <a:buFont typeface="Wingdings" pitchFamily="2" charset="2"/>
              <a:buNone/>
              <a:defRPr/>
            </a:pPr>
            <a:endParaRPr lang="en-US" sz="2600" b="1" dirty="0" smtClean="0">
              <a:solidFill>
                <a:schemeClr val="tx2"/>
              </a:solidFill>
            </a:endParaRPr>
          </a:p>
          <a:p>
            <a:pPr eaLnBrk="1" hangingPunct="1">
              <a:lnSpc>
                <a:spcPct val="80000"/>
              </a:lnSpc>
              <a:buClr>
                <a:schemeClr val="bg2">
                  <a:lumMod val="60000"/>
                  <a:lumOff val="40000"/>
                </a:schemeClr>
              </a:buClr>
              <a:buFont typeface="Wingdings" pitchFamily="2" charset="2"/>
              <a:buChar char="§"/>
              <a:defRPr/>
            </a:pPr>
            <a:r>
              <a:rPr lang="en-US" sz="2600" b="1" dirty="0" smtClean="0">
                <a:solidFill>
                  <a:schemeClr val="tx2"/>
                </a:solidFill>
              </a:rPr>
              <a:t>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Base Price = The August 15 – September 14 average daily CBOT settlement price for July wheat.</a:t>
            </a:r>
          </a:p>
          <a:p>
            <a:pPr eaLnBrk="1" hangingPunct="1">
              <a:lnSpc>
                <a:spcPct val="80000"/>
              </a:lnSpc>
              <a:buClr>
                <a:schemeClr val="bg2">
                  <a:lumMod val="60000"/>
                  <a:lumOff val="40000"/>
                </a:schemeClr>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bg2">
                  <a:lumMod val="60000"/>
                  <a:lumOff val="40000"/>
                </a:schemeClr>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Harvest Price = The July1 – July 30 average daily CBOT settlement price for September wheat.  (RP limits the price move to 200% up and none down)  </a:t>
            </a:r>
          </a:p>
          <a:p>
            <a:pPr eaLnBrk="1" hangingPunct="1">
              <a:lnSpc>
                <a:spcPct val="80000"/>
              </a:lnSpc>
              <a:buClr>
                <a:schemeClr val="bg2">
                  <a:lumMod val="60000"/>
                  <a:lumOff val="40000"/>
                </a:schemeClr>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nSpc>
                <a:spcPct val="80000"/>
              </a:lnSpc>
              <a:buClr>
                <a:schemeClr val="bg2">
                  <a:lumMod val="60000"/>
                  <a:lumOff val="40000"/>
                </a:schemeClr>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Your final revenue guarantee will never drop below the base price, but it may rise above </a:t>
            </a: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it, unless you exclude the FH option (RP).</a:t>
            </a:r>
          </a:p>
        </p:txBody>
      </p:sp>
      <p:sp>
        <p:nvSpPr>
          <p:cNvPr id="2" name="Rectangle 1"/>
          <p:cNvSpPr/>
          <p:nvPr/>
        </p:nvSpPr>
        <p:spPr>
          <a:xfrm>
            <a:off x="1" y="1"/>
            <a:ext cx="9144000" cy="1754326"/>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RP – Wheat</a:t>
            </a:r>
            <a:b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September 30 Sales Closing </a:t>
            </a:r>
          </a:p>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(OH, VA, WV)</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26" descr="Untitl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897920558"/>
              </p:ext>
            </p:extLst>
          </p:nvPr>
        </p:nvGraphicFramePr>
        <p:xfrm>
          <a:off x="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904129136"/>
              </p:ext>
            </p:extLst>
          </p:nvPr>
        </p:nvGraphicFramePr>
        <p:xfrm>
          <a:off x="0" y="1447800"/>
          <a:ext cx="9144000" cy="506276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2511" y="64827"/>
            <a:ext cx="9143999" cy="646331"/>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RP Cotton Prices 2003-2012</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TextBox 8"/>
          <p:cNvSpPr txBox="1"/>
          <p:nvPr/>
        </p:nvSpPr>
        <p:spPr>
          <a:xfrm>
            <a:off x="12511" y="712632"/>
            <a:ext cx="9143999" cy="369332"/>
          </a:xfrm>
          <a:prstGeom prst="rect">
            <a:avLst/>
          </a:prstGeom>
          <a:noFill/>
        </p:spPr>
        <p:txBody>
          <a:bodyPr wrap="square" rtlCol="0">
            <a:spAutoFit/>
          </a:bodyPr>
          <a:lstStyle/>
          <a:p>
            <a:r>
              <a:rPr lang="en-US" dirty="0" smtClean="0">
                <a:solidFill>
                  <a:schemeClr val="tx2"/>
                </a:solidFill>
                <a:effectLst>
                  <a:outerShdw blurRad="38100" dist="38100" dir="2700000" algn="tl">
                    <a:srgbClr val="000000">
                      <a:alpha val="43137"/>
                    </a:srgbClr>
                  </a:outerShdw>
                </a:effectLst>
              </a:rPr>
              <a:t>February 28 Sales Closing Date</a:t>
            </a:r>
            <a:endParaRPr lang="en-US"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5821635"/>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a:noFill/>
        </p:spPr>
        <p:txBody>
          <a:bodyPr wrap="square" lIns="91440" tIns="45720" rIns="91440" bIns="45720">
            <a:spAutoFit/>
          </a:bodyPr>
          <a:lstStyle/>
          <a:p>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RP – Cotton</a:t>
            </a:r>
            <a:b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February 28 Sales Closing </a:t>
            </a:r>
          </a:p>
          <a:p>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(NC,SC)</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TextBox 2"/>
          <p:cNvSpPr txBox="1"/>
          <p:nvPr/>
        </p:nvSpPr>
        <p:spPr>
          <a:xfrm>
            <a:off x="381000" y="1981200"/>
            <a:ext cx="8458200" cy="3046988"/>
          </a:xfrm>
          <a:prstGeom prst="rect">
            <a:avLst/>
          </a:prstGeom>
          <a:noFill/>
        </p:spPr>
        <p:txBody>
          <a:bodyPr wrap="square" rtlCol="0">
            <a:spAutoFit/>
          </a:bodyPr>
          <a:lstStyle/>
          <a:p>
            <a:pPr algn="l" eaLnBrk="1" hangingPunct="1">
              <a:lnSpc>
                <a:spcPct val="80000"/>
              </a:lnSpc>
              <a:buClr>
                <a:schemeClr val="bg2">
                  <a:lumMod val="60000"/>
                  <a:lumOff val="40000"/>
                </a:schemeClr>
              </a:buClr>
              <a:buFont typeface="Wingdings" pitchFamily="2" charset="2"/>
              <a:buChar char="§"/>
              <a:defRPr/>
            </a:pPr>
            <a:r>
              <a:rPr lang="en-US" sz="24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Base Price = The January 15 – February 14 average daily ICE settlement price for December Cotton.</a:t>
            </a:r>
          </a:p>
          <a:p>
            <a:pPr algn="l" eaLnBrk="1" hangingPunct="1">
              <a:lnSpc>
                <a:spcPct val="80000"/>
              </a:lnSpc>
              <a:buClr>
                <a:schemeClr val="bg2">
                  <a:lumMod val="60000"/>
                  <a:lumOff val="40000"/>
                </a:schemeClr>
              </a:buClr>
              <a:buFont typeface="Wingdings" pitchFamily="2" charset="2"/>
              <a:buChar char="§"/>
              <a:defRPr/>
            </a:pPr>
            <a:endParaRPr lang="en-US" sz="240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gn="l" eaLnBrk="1" hangingPunct="1">
              <a:lnSpc>
                <a:spcPct val="80000"/>
              </a:lnSpc>
              <a:buClr>
                <a:schemeClr val="bg2">
                  <a:lumMod val="60000"/>
                  <a:lumOff val="40000"/>
                </a:schemeClr>
              </a:buClr>
              <a:buFont typeface="Wingdings" pitchFamily="2" charset="2"/>
              <a:buChar char="§"/>
              <a:defRPr/>
            </a:pPr>
            <a:r>
              <a:rPr lang="en-US" sz="24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Harvest Price = The October 1 – October 31 average daily ICE settlement price for December Cotton.  (RP limits the price move to 200% up and none down)  </a:t>
            </a:r>
          </a:p>
          <a:p>
            <a:pPr algn="l">
              <a:lnSpc>
                <a:spcPct val="80000"/>
              </a:lnSpc>
              <a:buClr>
                <a:schemeClr val="bg2">
                  <a:lumMod val="60000"/>
                  <a:lumOff val="40000"/>
                </a:schemeClr>
              </a:buClr>
              <a:buFont typeface="Wingdings" pitchFamily="2" charset="2"/>
              <a:buChar char="§"/>
              <a:defRPr/>
            </a:pPr>
            <a:endParaRPr lang="en-US" sz="240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gn="l">
              <a:lnSpc>
                <a:spcPct val="80000"/>
              </a:lnSpc>
              <a:buClr>
                <a:schemeClr val="bg2">
                  <a:lumMod val="60000"/>
                  <a:lumOff val="40000"/>
                </a:schemeClr>
              </a:buClr>
              <a:buFont typeface="Wingdings" pitchFamily="2" charset="2"/>
              <a:buChar char="§"/>
              <a:defRPr/>
            </a:pPr>
            <a:r>
              <a:rPr lang="en-US" sz="24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Your final revenue guarantee will never drop below the base price, but it may rise above it, unless you exclude the FH option (RP).</a:t>
            </a:r>
            <a:endParaRPr lang="en-US" sz="2400"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9" name="Object 3"/>
          <p:cNvGraphicFramePr>
            <a:graphicFrameLocks noGrp="1" noChangeAspect="1"/>
          </p:cNvGraphicFramePr>
          <p:nvPr>
            <p:ph sz="half" idx="4294967295"/>
          </p:nvPr>
        </p:nvGraphicFramePr>
        <p:xfrm>
          <a:off x="0" y="2516188"/>
          <a:ext cx="4038600" cy="2693987"/>
        </p:xfrm>
        <a:graphic>
          <a:graphicData uri="http://schemas.openxmlformats.org/presentationml/2006/ole">
            <mc:AlternateContent xmlns:mc="http://schemas.openxmlformats.org/markup-compatibility/2006">
              <mc:Choice xmlns:v="urn:schemas-microsoft-com:vml" Requires="v">
                <p:oleObj spid="_x0000_s29971" name="Chart" r:id="rId3" imgW="6096000" imgH="4067175" progId="MSGraph.Chart.8">
                  <p:embed followColorScheme="full"/>
                </p:oleObj>
              </mc:Choice>
              <mc:Fallback>
                <p:oleObj name="Chart" r:id="rId3" imgW="6096000" imgH="4067175" progId="MSGraph.Chart.8">
                  <p:embed followColorScheme="full"/>
                  <p:pic>
                    <p:nvPicPr>
                      <p:cNvPr id="0" name="Picture 25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6188"/>
                        <a:ext cx="4038600" cy="269398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738" name="Group 114"/>
          <p:cNvGraphicFramePr>
            <a:graphicFrameLocks noGrp="1"/>
          </p:cNvGraphicFramePr>
          <p:nvPr>
            <p:ph sz="half" idx="4294967295"/>
            <p:extLst>
              <p:ext uri="{D42A27DB-BD31-4B8C-83A1-F6EECF244321}">
                <p14:modId xmlns:p14="http://schemas.microsoft.com/office/powerpoint/2010/main" val="959383338"/>
              </p:ext>
            </p:extLst>
          </p:nvPr>
        </p:nvGraphicFramePr>
        <p:xfrm>
          <a:off x="304800" y="1828800"/>
          <a:ext cx="8534400" cy="4732338"/>
        </p:xfrm>
        <a:graphic>
          <a:graphicData uri="http://schemas.openxmlformats.org/drawingml/2006/table">
            <a:tbl>
              <a:tblPr/>
              <a:tblGrid>
                <a:gridCol w="1422400"/>
                <a:gridCol w="1422400"/>
                <a:gridCol w="1422400"/>
                <a:gridCol w="1422400"/>
                <a:gridCol w="1422400"/>
                <a:gridCol w="1422400"/>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No Records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1 Year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Records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2 Year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Records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3 Year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Records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4 Year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Records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80%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90%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100%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0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APH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32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36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40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50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32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36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50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32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50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50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Total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104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146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172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190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200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 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APH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26 Bushels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37 Bushels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43 Bushels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48 Bushels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50 Bushels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Level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.65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Guarantee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17 Bushels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24 Bushels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28 Bushels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31 Bushels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33 Bushels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Price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$8.20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$8.20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Coverage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$139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$198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$230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$256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$267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chemeClr val="tx2"/>
                          </a:solidFill>
                          <a:effectLst>
                            <a:outerShdw blurRad="38100" dist="38100" dir="2700000" algn="tl">
                              <a:srgbClr val="000000">
                                <a:alpha val="43137"/>
                              </a:srgbClr>
                            </a:outerShdw>
                          </a:effectLst>
                          <a:latin typeface="Tahoma" charset="0"/>
                        </a:rPr>
                        <a:t>Premium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$12.75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$10.52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$9.92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$9.64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rPr>
                        <a:t>$9.56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9700" name="Text Box 4"/>
          <p:cNvSpPr txBox="1">
            <a:spLocks noChangeArrowheads="1"/>
          </p:cNvSpPr>
          <p:nvPr/>
        </p:nvSpPr>
        <p:spPr bwMode="auto">
          <a:xfrm>
            <a:off x="228600" y="1447800"/>
            <a:ext cx="373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400" b="1" dirty="0">
                <a:solidFill>
                  <a:schemeClr val="tx2"/>
                </a:solidFill>
                <a:effectLst>
                  <a:outerShdw blurRad="38100" dist="38100" dir="2700000" algn="tl">
                    <a:srgbClr val="000000">
                      <a:alpha val="43137"/>
                    </a:srgbClr>
                  </a:outerShdw>
                </a:effectLst>
              </a:rPr>
              <a:t>Crop – Wheat            T-Yield – 40 Bushels</a:t>
            </a:r>
          </a:p>
        </p:txBody>
      </p:sp>
      <p:sp>
        <p:nvSpPr>
          <p:cNvPr id="29808" name="Text Box 113"/>
          <p:cNvSpPr txBox="1">
            <a:spLocks noChangeArrowheads="1"/>
          </p:cNvSpPr>
          <p:nvPr/>
        </p:nvSpPr>
        <p:spPr bwMode="auto">
          <a:xfrm>
            <a:off x="228600" y="7620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u="sng" dirty="0">
                <a:solidFill>
                  <a:schemeClr val="tx2"/>
                </a:solidFill>
                <a:effectLst>
                  <a:outerShdw blurRad="38100" dist="38100" dir="2700000" algn="tl">
                    <a:srgbClr val="000000">
                      <a:alpha val="43137"/>
                    </a:srgbClr>
                  </a:outerShdw>
                </a:effectLst>
              </a:rPr>
              <a:t>In order to use your actual yields you must report at least four years of continuous records. For optional units you must report most recent year production by FSN.</a:t>
            </a:r>
          </a:p>
        </p:txBody>
      </p:sp>
      <p:sp>
        <p:nvSpPr>
          <p:cNvPr id="2" name="Rectangle 1"/>
          <p:cNvSpPr/>
          <p:nvPr/>
        </p:nvSpPr>
        <p:spPr>
          <a:xfrm>
            <a:off x="0" y="1"/>
            <a:ext cx="9144000" cy="646331"/>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Importance of Records</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5" y="1828800"/>
            <a:ext cx="9144000" cy="2862322"/>
          </a:xfrm>
          <a:prstGeom prst="rect">
            <a:avLst/>
          </a:prstGeom>
          <a:noFill/>
        </p:spPr>
        <p:txBody>
          <a:bodyPr wrap="square" lIns="91440" tIns="45720" rIns="91440" bIns="45720">
            <a:spAutoFit/>
          </a:bodyPr>
          <a:lstStyle/>
          <a:p>
            <a:pPr algn="ctr"/>
            <a:r>
              <a:rPr lang="en-US" sz="6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Tobacco</a:t>
            </a:r>
          </a:p>
          <a:p>
            <a:pPr algn="ctr"/>
            <a:r>
              <a:rPr lang="en-US" sz="6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Crop Insurance</a:t>
            </a:r>
          </a:p>
          <a:p>
            <a:pPr algn="ctr"/>
            <a:r>
              <a:rPr lang="en-US" sz="6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2014</a:t>
            </a:r>
            <a:endParaRPr lang="en-US" sz="6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686800" cy="5632311"/>
          </a:xfrm>
          <a:prstGeom prst="rect">
            <a:avLst/>
          </a:prstGeom>
          <a:noFill/>
        </p:spPr>
        <p:txBody>
          <a:bodyPr wrap="square" rtlCol="0">
            <a:spAutoFit/>
          </a:bodyPr>
          <a:lstStyle/>
          <a:p>
            <a:pPr marL="342900"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smtClean="0">
                <a:solidFill>
                  <a:schemeClr val="tx2"/>
                </a:solidFill>
                <a:effectLst>
                  <a:outerShdw blurRad="38100" dist="38100" dir="2700000" algn="tl">
                    <a:srgbClr val="000000">
                      <a:alpha val="43137"/>
                    </a:srgbClr>
                  </a:outerShdw>
                </a:effectLst>
                <a:latin typeface="Arial" pitchFamily="34" charset="0"/>
                <a:cs typeface="Arial" pitchFamily="34" charset="0"/>
              </a:rPr>
              <a:t>Crop Rotation Rule has been removed</a:t>
            </a:r>
          </a:p>
          <a:p>
            <a:pPr marL="342900" lvl="0"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smtClean="0">
                <a:solidFill>
                  <a:schemeClr val="tx2"/>
                </a:solidFill>
                <a:effectLst>
                  <a:outerShdw blurRad="38100" dist="38100" dir="2700000" algn="tl">
                    <a:srgbClr val="000000">
                      <a:alpha val="43137"/>
                    </a:srgbClr>
                  </a:outerShdw>
                </a:effectLst>
                <a:latin typeface="Arial" pitchFamily="34" charset="0"/>
                <a:cs typeface="Arial" pitchFamily="34" charset="0"/>
              </a:rPr>
              <a:t>Quality </a:t>
            </a: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Adjustment</a:t>
            </a:r>
          </a:p>
          <a:p>
            <a:pPr marL="800100" lvl="1"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Modified for least valuable grades</a:t>
            </a:r>
          </a:p>
          <a:p>
            <a:pPr marL="800100" lvl="1"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Must have tobacco graded by a USDA grader through Tobacco Administrative Grading Service (TAGS)</a:t>
            </a:r>
          </a:p>
          <a:p>
            <a:pPr marL="1257300" lvl="2"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(855)776-8570</a:t>
            </a:r>
          </a:p>
          <a:p>
            <a:pPr marL="1257300" lvl="2"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www.tobaccograding.com</a:t>
            </a:r>
          </a:p>
          <a:p>
            <a:pPr marL="800100" lvl="1"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Cost is approximately .02/lb.</a:t>
            </a:r>
          </a:p>
          <a:p>
            <a:pPr marL="800100" lvl="1" indent="-342900" algn="l" eaLnBrk="1" fontAlgn="auto" hangingPunct="1">
              <a:spcBef>
                <a:spcPts val="0"/>
              </a:spcBef>
              <a:spcAft>
                <a:spcPts val="0"/>
              </a:spcAft>
              <a:buClr>
                <a:schemeClr val="accent3">
                  <a:lumMod val="60000"/>
                  <a:lumOff val="40000"/>
                </a:schemeClr>
              </a:buClr>
              <a:buFont typeface="Wingdings" pitchFamily="2" charset="2"/>
              <a:buChar char="§"/>
            </a:pPr>
            <a:endParaRPr lang="en-US"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342900" lvl="0"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Stalk/Stubble Inspections </a:t>
            </a:r>
          </a:p>
          <a:p>
            <a:pPr marL="800100" lvl="1"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Must be made if you have a loss or anticipate a loss</a:t>
            </a:r>
          </a:p>
          <a:p>
            <a:pPr marL="800100" lvl="1"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Claim will be denied if stalks/stubbles are destroyed before inspection is </a:t>
            </a:r>
            <a:r>
              <a:rPr lang="en-US" dirty="0" smtClean="0">
                <a:solidFill>
                  <a:schemeClr val="tx2"/>
                </a:solidFill>
                <a:effectLst>
                  <a:outerShdw blurRad="38100" dist="38100" dir="2700000" algn="tl">
                    <a:srgbClr val="000000">
                      <a:alpha val="43137"/>
                    </a:srgbClr>
                  </a:outerShdw>
                </a:effectLst>
                <a:latin typeface="Arial" pitchFamily="34" charset="0"/>
                <a:cs typeface="Arial" pitchFamily="34" charset="0"/>
              </a:rPr>
              <a:t>made</a:t>
            </a:r>
          </a:p>
          <a:p>
            <a:pPr marL="800100" lvl="1"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smtClean="0">
                <a:solidFill>
                  <a:schemeClr val="tx2"/>
                </a:solidFill>
                <a:effectLst>
                  <a:outerShdw blurRad="38100" dist="38100" dir="2700000" algn="tl">
                    <a:srgbClr val="000000">
                      <a:alpha val="43137"/>
                    </a:srgbClr>
                  </a:outerShdw>
                </a:effectLst>
                <a:latin typeface="Arial" pitchFamily="34" charset="0"/>
                <a:cs typeface="Arial" pitchFamily="34" charset="0"/>
              </a:rPr>
              <a:t>If uncertain of loss, leave stalks/stubbles in place</a:t>
            </a:r>
            <a:endParaRPr lang="en-US"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800100" lvl="1" indent="-342900" algn="l" eaLnBrk="1" fontAlgn="auto" hangingPunct="1">
              <a:spcBef>
                <a:spcPts val="0"/>
              </a:spcBef>
              <a:spcAft>
                <a:spcPts val="0"/>
              </a:spcAft>
              <a:buClr>
                <a:schemeClr val="accent3">
                  <a:lumMod val="60000"/>
                  <a:lumOff val="40000"/>
                </a:schemeClr>
              </a:buClr>
              <a:buFont typeface="Wingdings" pitchFamily="2" charset="2"/>
              <a:buChar char="§"/>
            </a:pPr>
            <a:endParaRPr lang="en-US"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342900" lvl="0"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Growing Season Inspections (GSI</a:t>
            </a:r>
            <a:r>
              <a:rPr lang="en-US"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t>
            </a:r>
            <a:endParaRPr lang="en-US"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800100" lvl="1"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a:solidFill>
                  <a:schemeClr val="tx2"/>
                </a:solidFill>
                <a:effectLst>
                  <a:outerShdw blurRad="38100" dist="38100" dir="2700000" algn="tl">
                    <a:srgbClr val="000000">
                      <a:alpha val="43137"/>
                    </a:srgbClr>
                  </a:outerShdw>
                </a:effectLst>
                <a:latin typeface="Arial" pitchFamily="34" charset="0"/>
                <a:cs typeface="Arial" pitchFamily="34" charset="0"/>
              </a:rPr>
              <a:t>Trigger - 3 losses within the last 5 </a:t>
            </a:r>
            <a:r>
              <a:rPr lang="en-US"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years</a:t>
            </a:r>
          </a:p>
          <a:p>
            <a:pPr marL="1257300" lvl="2"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smtClean="0">
                <a:solidFill>
                  <a:schemeClr val="tx2"/>
                </a:solidFill>
                <a:effectLst>
                  <a:outerShdw blurRad="38100" dist="38100" dir="2700000" algn="tl">
                    <a:srgbClr val="000000">
                      <a:alpha val="43137"/>
                    </a:srgbClr>
                  </a:outerShdw>
                </a:effectLst>
                <a:latin typeface="Arial" pitchFamily="34" charset="0"/>
                <a:cs typeface="Arial" pitchFamily="34" charset="0"/>
              </a:rPr>
              <a:t>Inconsistent yields</a:t>
            </a:r>
          </a:p>
          <a:p>
            <a:pPr marL="800100" lvl="1" indent="-342900" algn="l" eaLnBrk="1" fontAlgn="auto" hangingPunct="1">
              <a:spcBef>
                <a:spcPts val="0"/>
              </a:spcBef>
              <a:spcAft>
                <a:spcPts val="0"/>
              </a:spcAft>
              <a:buClr>
                <a:schemeClr val="accent3">
                  <a:lumMod val="60000"/>
                  <a:lumOff val="40000"/>
                </a:schemeClr>
              </a:buClr>
              <a:buFont typeface="Wingdings" pitchFamily="2" charset="2"/>
              <a:buChar char="§"/>
            </a:pPr>
            <a:r>
              <a:rPr lang="en-US"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Appraisals may be used to determine production to count</a:t>
            </a:r>
          </a:p>
          <a:p>
            <a:pPr marL="800100" lvl="1" indent="-342900" algn="l" eaLnBrk="1" fontAlgn="auto" hangingPunct="1">
              <a:spcBef>
                <a:spcPts val="0"/>
              </a:spcBef>
              <a:spcAft>
                <a:spcPts val="0"/>
              </a:spcAft>
              <a:buClr>
                <a:schemeClr val="accent3">
                  <a:lumMod val="60000"/>
                  <a:lumOff val="40000"/>
                </a:schemeClr>
              </a:buClr>
              <a:buFont typeface="Wingdings" pitchFamily="2" charset="2"/>
              <a:buChar char="§"/>
            </a:pPr>
            <a:endParaRPr lang="en-US"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2057400" y="152400"/>
            <a:ext cx="4724400" cy="830997"/>
          </a:xfrm>
          <a:prstGeom prst="rect">
            <a:avLst/>
          </a:prstGeom>
          <a:noFill/>
        </p:spPr>
        <p:txBody>
          <a:bodyPr wrap="square" rtlCol="0">
            <a:spAutoFit/>
          </a:bodyPr>
          <a:lstStyle/>
          <a:p>
            <a:r>
              <a:rPr lang="en-US" sz="4800" dirty="0" smtClean="0">
                <a:solidFill>
                  <a:schemeClr val="tx2"/>
                </a:solidFill>
                <a:latin typeface="Arial" panose="020B0604020202020204" pitchFamily="34" charset="0"/>
                <a:cs typeface="Arial" panose="020B0604020202020204" pitchFamily="34" charset="0"/>
              </a:rPr>
              <a:t>Tobacco</a:t>
            </a:r>
            <a:endParaRPr lang="en-US" sz="4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840271"/>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idx="4294967295"/>
          </p:nvPr>
        </p:nvSpPr>
        <p:spPr>
          <a:xfrm>
            <a:off x="0" y="1924050"/>
            <a:ext cx="8229600" cy="4572000"/>
          </a:xfrm>
        </p:spPr>
        <p:txBody>
          <a:bodyPr>
            <a:normAutofit/>
          </a:bodyPr>
          <a:lstStyle/>
          <a:p>
            <a:pPr eaLnBrk="1" hangingPunct="1">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Basic</a:t>
            </a:r>
          </a:p>
          <a:p>
            <a:pPr lvl="1" eaLnBrk="1" hangingPunct="1">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All tobacco under one FSN regardless of share arrangement</a:t>
            </a:r>
          </a:p>
          <a:p>
            <a:pPr eaLnBrk="1" hangingPunct="1">
              <a:lnSpc>
                <a:spcPct val="8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Enterprise (NC only)</a:t>
            </a:r>
          </a:p>
          <a:p>
            <a:pPr lvl="1" eaLnBrk="1" hangingPunct="1">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One unit in a county</a:t>
            </a:r>
          </a:p>
          <a:p>
            <a:pPr lvl="1" eaLnBrk="1" hangingPunct="1">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Discount</a:t>
            </a:r>
          </a:p>
          <a:p>
            <a:pPr lvl="2" eaLnBrk="1" hangingPunct="1">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2-3 FSN’s =  10% Discount</a:t>
            </a:r>
          </a:p>
          <a:p>
            <a:pPr lvl="2" eaLnBrk="1" hangingPunct="1">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4-6 FSN’s =  15% Discount</a:t>
            </a:r>
          </a:p>
          <a:p>
            <a:pPr lvl="2" eaLnBrk="1" hangingPunct="1">
              <a:lnSpc>
                <a:spcPct val="8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7+  FSN’s  = 20% Discount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5304" y="3200400"/>
            <a:ext cx="3422472" cy="329565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0" y="1"/>
            <a:ext cx="9144000" cy="1200329"/>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How Will My Unit Structure Be Determined?</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idx="4294967295"/>
          </p:nvPr>
        </p:nvSpPr>
        <p:spPr>
          <a:xfrm>
            <a:off x="0" y="1200330"/>
            <a:ext cx="8610600" cy="5352870"/>
          </a:xfrm>
        </p:spPr>
        <p:txBody>
          <a:bodyPr/>
          <a:lstStyle/>
          <a:p>
            <a:pPr eaLnBrk="1" hangingPunct="1">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Basic Units</a:t>
            </a:r>
          </a:p>
          <a:p>
            <a:pPr lvl="1" eaLnBrk="1" hangingPunct="1">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Market receipts – Settlement Sheet Required in event of a loss</a:t>
            </a:r>
          </a:p>
          <a:p>
            <a:pPr lvl="2" eaLnBrk="1" hangingPunct="1">
              <a:buClr>
                <a:schemeClr val="accent3"/>
              </a:buClr>
              <a:buSzPct val="110000"/>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FSN or Farm Name as stated on Schedule of Insurance is to be marked by each bale</a:t>
            </a:r>
          </a:p>
          <a:p>
            <a:pPr lvl="2" eaLnBrk="1" hangingPunct="1">
              <a:buClr>
                <a:schemeClr val="accent3"/>
              </a:buClr>
              <a:buSzPct val="110000"/>
              <a:buFont typeface="Wingdings" pitchFamily="2" charset="2"/>
              <a:buChar char="§"/>
              <a:defRPr/>
            </a:pPr>
            <a:endParaRPr lang="en-US"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lvl="2" eaLnBrk="1" hangingPunct="1">
              <a:buClr>
                <a:schemeClr val="accent3"/>
              </a:buClr>
              <a:buSzPct val="110000"/>
              <a:buFont typeface="Wingdings" pitchFamily="2" charset="2"/>
              <a:buChar char="§"/>
              <a:defRPr/>
            </a:pPr>
            <a:endParaRPr lang="en-US"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Rectangle 1"/>
          <p:cNvSpPr/>
          <p:nvPr/>
        </p:nvSpPr>
        <p:spPr>
          <a:xfrm>
            <a:off x="1" y="1"/>
            <a:ext cx="9144000" cy="1200329"/>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What Are Acceptable Production Records?</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TextBox 3"/>
          <p:cNvSpPr txBox="1"/>
          <p:nvPr/>
        </p:nvSpPr>
        <p:spPr>
          <a:xfrm>
            <a:off x="4000501" y="5845314"/>
            <a:ext cx="4876800" cy="707886"/>
          </a:xfrm>
          <a:prstGeom prst="rect">
            <a:avLst/>
          </a:prstGeom>
          <a:noFill/>
        </p:spPr>
        <p:txBody>
          <a:bodyPr wrap="square" rtlCol="0">
            <a:spAutoFit/>
          </a:bodyPr>
          <a:lstStyle/>
          <a:p>
            <a:pPr indent="-9144" algn="l" eaLnBrk="1" hangingPunct="1">
              <a:buClr>
                <a:schemeClr val="accent3"/>
              </a:buClr>
              <a:buSzPct val="110000"/>
              <a:defRPr/>
            </a:pPr>
            <a:r>
              <a:rPr lang="en-US" sz="2000" dirty="0">
                <a:solidFill>
                  <a:schemeClr val="tx2"/>
                </a:solidFill>
                <a:effectLst>
                  <a:outerShdw blurRad="38100" dist="38100" dir="2700000" algn="tl">
                    <a:srgbClr val="000000">
                      <a:alpha val="43137"/>
                    </a:srgbClr>
                  </a:outerShdw>
                </a:effectLst>
                <a:latin typeface="Arial" pitchFamily="34" charset="0"/>
                <a:cs typeface="Arial" pitchFamily="34" charset="0"/>
              </a:rPr>
              <a:t>Note: A bale can be split if backed by Farm Management records</a:t>
            </a:r>
          </a:p>
        </p:txBody>
      </p:sp>
      <p:pic>
        <p:nvPicPr>
          <p:cNvPr id="51202" name="Picture 2" descr="http://www.terraproject.net/sashimi_uploads/10_tu-1-1384794385-_XL.jpg"/>
          <p:cNvPicPr>
            <a:picLocks noChangeAspect="1" noChangeArrowheads="1"/>
          </p:cNvPicPr>
          <p:nvPr/>
        </p:nvPicPr>
        <p:blipFill rotWithShape="1">
          <a:blip r:embed="rId2">
            <a:extLst>
              <a:ext uri="{28A0092B-C50C-407E-A947-70E740481C1C}">
                <a14:useLocalDpi xmlns:a14="http://schemas.microsoft.com/office/drawing/2010/main" val="0"/>
              </a:ext>
            </a:extLst>
          </a:blip>
          <a:srcRect l="9278" t="35821" r="5389" b="16418"/>
          <a:stretch/>
        </p:blipFill>
        <p:spPr bwMode="auto">
          <a:xfrm>
            <a:off x="152400" y="3451086"/>
            <a:ext cx="48768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idx="4294967295"/>
          </p:nvPr>
        </p:nvSpPr>
        <p:spPr>
          <a:xfrm>
            <a:off x="0" y="1908175"/>
            <a:ext cx="8229600" cy="4708525"/>
          </a:xfrm>
        </p:spPr>
        <p:txBody>
          <a:bodyPr>
            <a:normAutofit/>
          </a:bodyPr>
          <a:lstStyle/>
          <a:p>
            <a:pPr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Keep production separate by FSN and share</a:t>
            </a:r>
          </a:p>
          <a:p>
            <a:pPr lvl="1"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FSN or Farm Name as stated on Schedule of Insurance is to be marked by each bale</a:t>
            </a:r>
          </a:p>
          <a:p>
            <a:pPr lvl="1" eaLnBrk="1" hangingPunct="1">
              <a:lnSpc>
                <a:spcPct val="90000"/>
              </a:lnSpc>
              <a:buClr>
                <a:schemeClr val="accent3"/>
              </a:buClr>
              <a:buFont typeface="Wingdings" pitchFamily="2" charset="2"/>
              <a:buChar char="§"/>
              <a:defRPr/>
            </a:pPr>
            <a:endPar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Shares with Various Entities</a:t>
            </a:r>
          </a:p>
          <a:p>
            <a:pPr lvl="1"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Paper trail which shows $ $ distribution and matches:</a:t>
            </a:r>
          </a:p>
          <a:p>
            <a:pPr lvl="2"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Crop Insurance Records</a:t>
            </a:r>
          </a:p>
          <a:p>
            <a:pPr lvl="2" eaLnBrk="1" hangingPunct="1">
              <a:lnSpc>
                <a:spcPct val="90000"/>
              </a:lnSpc>
              <a:buClr>
                <a:schemeClr val="accent3"/>
              </a:buClr>
              <a:buFont typeface="Wingdings" pitchFamily="2" charset="2"/>
              <a:buChar char="§"/>
              <a:defRP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FSA Records</a:t>
            </a:r>
          </a:p>
          <a:p>
            <a:pPr eaLnBrk="1" hangingPunct="1">
              <a:lnSpc>
                <a:spcPct val="90000"/>
              </a:lnSpc>
              <a:buFont typeface="Wingdings" pitchFamily="2" charset="2"/>
              <a:buNone/>
              <a:defRPr/>
            </a:pPr>
            <a:endParaRPr lang="en-US" sz="28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4419600"/>
            <a:ext cx="3648075" cy="22098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0" y="0"/>
            <a:ext cx="9144000" cy="1569660"/>
          </a:xfrm>
          <a:prstGeom prst="rect">
            <a:avLst/>
          </a:prstGeom>
          <a:noFill/>
        </p:spPr>
        <p:txBody>
          <a:bodyPr wrap="square" lIns="91440" tIns="45720" rIns="91440" bIns="45720">
            <a:spAutoFit/>
          </a:bodyPr>
          <a:lstStyle/>
          <a:p>
            <a:pPr algn="ctr"/>
            <a:r>
              <a:rPr lang="en-US"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My Contractor Will Only Issue One Contract For 100% Share.  Can I Still Have Separate Units By FSN Or Share Arrangements? </a:t>
            </a:r>
            <a:r>
              <a:rPr lang="en-US" sz="3200" b="1" u="sng"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YES</a:t>
            </a:r>
            <a:endParaRPr lang="en-US"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1609" name="Group 73"/>
          <p:cNvGraphicFramePr>
            <a:graphicFrameLocks noGrp="1"/>
          </p:cNvGraphicFramePr>
          <p:nvPr>
            <p:extLst>
              <p:ext uri="{D42A27DB-BD31-4B8C-83A1-F6EECF244321}">
                <p14:modId xmlns:p14="http://schemas.microsoft.com/office/powerpoint/2010/main" val="2713275045"/>
              </p:ext>
            </p:extLst>
          </p:nvPr>
        </p:nvGraphicFramePr>
        <p:xfrm>
          <a:off x="1447800" y="609600"/>
          <a:ext cx="6248400" cy="4540250"/>
        </p:xfrm>
        <a:graphic>
          <a:graphicData uri="http://schemas.openxmlformats.org/drawingml/2006/table">
            <a:tbl>
              <a:tblPr/>
              <a:tblGrid>
                <a:gridCol w="3962400"/>
                <a:gridCol w="2286000"/>
              </a:tblGrid>
              <a:tr h="107303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Flue Tobacco</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Unit:   001-01-00</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Shareholder:</a:t>
                      </a: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Crop Year:          2012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FSN:                    1000</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Farm Name:       Davis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Tran Yield:         2301</a:t>
                      </a: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65480">
                <a:tc>
                  <a:txBody>
                    <a:bodyPr/>
                    <a:lstStyle/>
                    <a:p>
                      <a:pPr marL="533400" marR="0" lvl="0" indent="-5334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Year     Production    Acres     Yield</a:t>
                      </a:r>
                    </a:p>
                    <a:p>
                      <a:pPr marL="533400" marR="0" lvl="0" indent="-5334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2002        0                 0             0</a:t>
                      </a:r>
                    </a:p>
                    <a:p>
                      <a:pPr marL="533400" marR="0" lvl="0" indent="-5334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2003        0                 0             0</a:t>
                      </a:r>
                    </a:p>
                    <a:p>
                      <a:pPr marL="533400" marR="0" lvl="0" indent="-5334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2004        0                 0             0</a:t>
                      </a:r>
                    </a:p>
                    <a:p>
                      <a:pPr marL="533400" marR="0" lvl="0" indent="-5334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2005        0                 0             0</a:t>
                      </a:r>
                    </a:p>
                    <a:p>
                      <a:pPr marL="533400" marR="0" lvl="0" indent="-5334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2006        0                 0             0</a:t>
                      </a:r>
                    </a:p>
                    <a:p>
                      <a:pPr marL="533400" marR="0" lvl="0" indent="-5334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2007        0                 0             0</a:t>
                      </a:r>
                    </a:p>
                    <a:p>
                      <a:pPr marL="533400" marR="0" lvl="0" indent="-5334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2008        3000           1.0         3000 A</a:t>
                      </a:r>
                    </a:p>
                    <a:p>
                      <a:pPr marL="533400" marR="0" lvl="0" indent="-5334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2009        0                 1.0         1380 YA</a:t>
                      </a:r>
                    </a:p>
                    <a:p>
                      <a:pPr marL="533400" marR="0" lvl="0" indent="-5334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2010        0                 1.0         1380 YA</a:t>
                      </a:r>
                    </a:p>
                    <a:p>
                      <a:pPr marL="533400" marR="0" lvl="0" indent="-53340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2011        0                 1.0         1380 YA</a:t>
                      </a: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Simple (Rate) Yield:  750</a:t>
                      </a: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17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Prior Yield:         2158</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Average Yield:    1942</a:t>
                      </a: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200" b="1" i="0" u="none" strike="noStrike" cap="none" normalizeH="0" baseline="0" dirty="0" smtClean="0">
                        <a:ln>
                          <a:noFill/>
                        </a:ln>
                        <a:solidFill>
                          <a:schemeClr val="tx2"/>
                        </a:solidFill>
                        <a:effectLst>
                          <a:outerShdw blurRad="38100" dist="38100" dir="2700000" algn="tl">
                            <a:srgbClr val="000000">
                              <a:alpha val="43137"/>
                            </a:srgbClr>
                          </a:outerShdw>
                        </a:effectLst>
                        <a:latin typeface="Tahoma"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4832" name="Text Box 33"/>
          <p:cNvSpPr txBox="1">
            <a:spLocks noChangeArrowheads="1"/>
          </p:cNvSpPr>
          <p:nvPr/>
        </p:nvSpPr>
        <p:spPr bwMode="auto">
          <a:xfrm>
            <a:off x="4648200" y="5410200"/>
            <a:ext cx="4267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400" dirty="0">
                <a:solidFill>
                  <a:schemeClr val="accent3">
                    <a:lumMod val="60000"/>
                    <a:lumOff val="40000"/>
                  </a:schemeClr>
                </a:solidFill>
                <a:effectLst>
                  <a:outerShdw blurRad="38100" dist="38100" dir="2700000" algn="tl">
                    <a:srgbClr val="000000">
                      <a:alpha val="43137"/>
                    </a:srgbClr>
                  </a:outerShdw>
                </a:effectLst>
              </a:rPr>
              <a:t>* 1942 # = 90% Prior Yield/Cup</a:t>
            </a:r>
          </a:p>
          <a:p>
            <a:pPr algn="l" eaLnBrk="1" hangingPunct="1"/>
            <a:r>
              <a:rPr lang="en-US" sz="1400" dirty="0">
                <a:solidFill>
                  <a:schemeClr val="accent3">
                    <a:lumMod val="60000"/>
                    <a:lumOff val="40000"/>
                  </a:schemeClr>
                </a:solidFill>
                <a:effectLst>
                  <a:outerShdw blurRad="38100" dist="38100" dir="2700000" algn="tl">
                    <a:srgbClr val="000000">
                      <a:alpha val="43137"/>
                    </a:srgbClr>
                  </a:outerShdw>
                </a:effectLst>
              </a:rPr>
              <a:t>* 1785 # = Average Yield With YA Substitution</a:t>
            </a:r>
          </a:p>
          <a:p>
            <a:pPr algn="l" eaLnBrk="1" hangingPunct="1"/>
            <a:r>
              <a:rPr lang="en-US" sz="1400" dirty="0">
                <a:solidFill>
                  <a:schemeClr val="accent3">
                    <a:lumMod val="60000"/>
                    <a:lumOff val="40000"/>
                  </a:schemeClr>
                </a:solidFill>
                <a:effectLst>
                  <a:outerShdw blurRad="38100" dist="38100" dir="2700000" algn="tl">
                    <a:srgbClr val="000000">
                      <a:alpha val="43137"/>
                    </a:srgbClr>
                  </a:outerShdw>
                </a:effectLst>
              </a:rPr>
              <a:t>* 1841 # = 80% T-Yield/Yield Floor</a:t>
            </a:r>
          </a:p>
          <a:p>
            <a:pPr algn="l" eaLnBrk="1" hangingPunct="1"/>
            <a:r>
              <a:rPr lang="en-US" sz="1400" dirty="0">
                <a:solidFill>
                  <a:schemeClr val="accent3">
                    <a:lumMod val="60000"/>
                    <a:lumOff val="40000"/>
                  </a:schemeClr>
                </a:solidFill>
                <a:effectLst>
                  <a:outerShdw blurRad="38100" dist="38100" dir="2700000" algn="tl">
                    <a:srgbClr val="000000">
                      <a:alpha val="43137"/>
                    </a:srgbClr>
                  </a:outerShdw>
                </a:effectLst>
              </a:rPr>
              <a:t>  750 # = Simple Average Yield</a:t>
            </a:r>
          </a:p>
          <a:p>
            <a:pPr algn="l" eaLnBrk="1" hangingPunct="1"/>
            <a:r>
              <a:rPr lang="en-US" sz="1400" dirty="0">
                <a:solidFill>
                  <a:schemeClr val="accent3">
                    <a:lumMod val="60000"/>
                    <a:lumOff val="40000"/>
                  </a:schemeClr>
                </a:solidFill>
                <a:effectLst>
                  <a:outerShdw blurRad="38100" dist="38100" dir="2700000" algn="tl">
                    <a:srgbClr val="000000">
                      <a:alpha val="43137"/>
                    </a:srgbClr>
                  </a:outerShdw>
                </a:effectLst>
              </a:rPr>
              <a:t>  1380 # = 60% T-Yield/YA</a:t>
            </a:r>
          </a:p>
          <a:p>
            <a:pPr algn="l" eaLnBrk="1" hangingPunct="1"/>
            <a:r>
              <a:rPr lang="en-US" sz="1400" dirty="0">
                <a:solidFill>
                  <a:schemeClr val="accent3">
                    <a:lumMod val="60000"/>
                    <a:lumOff val="40000"/>
                  </a:schemeClr>
                </a:solidFill>
                <a:effectLst>
                  <a:outerShdw blurRad="38100" dist="38100" dir="2700000" algn="tl">
                    <a:srgbClr val="000000">
                      <a:alpha val="43137"/>
                    </a:srgbClr>
                  </a:outerShdw>
                </a:effectLst>
              </a:rPr>
              <a:t>* Use Higher Of</a:t>
            </a:r>
          </a:p>
        </p:txBody>
      </p:sp>
      <p:sp>
        <p:nvSpPr>
          <p:cNvPr id="34833" name="Text Box 34"/>
          <p:cNvSpPr txBox="1">
            <a:spLocks noChangeArrowheads="1"/>
          </p:cNvSpPr>
          <p:nvPr/>
        </p:nvSpPr>
        <p:spPr bwMode="auto">
          <a:xfrm>
            <a:off x="0" y="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sz="2000" b="1" dirty="0">
                <a:solidFill>
                  <a:schemeClr val="accent3">
                    <a:lumMod val="60000"/>
                    <a:lumOff val="40000"/>
                  </a:schemeClr>
                </a:solidFill>
                <a:effectLst>
                  <a:outerShdw blurRad="38100" dist="38100" dir="2700000" algn="tl">
                    <a:srgbClr val="000000">
                      <a:alpha val="43137"/>
                    </a:srgbClr>
                  </a:outerShdw>
                </a:effectLst>
              </a:rPr>
              <a:t>How Will My Flue Guarantee Be Calculated?</a:t>
            </a:r>
          </a:p>
        </p:txBody>
      </p:sp>
      <p:sp>
        <p:nvSpPr>
          <p:cNvPr id="2" name="TextBox 1"/>
          <p:cNvSpPr txBox="1"/>
          <p:nvPr/>
        </p:nvSpPr>
        <p:spPr>
          <a:xfrm>
            <a:off x="762000" y="5594865"/>
            <a:ext cx="3276600" cy="1015663"/>
          </a:xfrm>
          <a:prstGeom prst="rect">
            <a:avLst/>
          </a:prstGeom>
          <a:noFill/>
        </p:spPr>
        <p:txBody>
          <a:bodyPr wrap="square" rtlCol="0">
            <a:spAutoFit/>
          </a:bodyPr>
          <a:lstStyle/>
          <a:p>
            <a:r>
              <a:rPr lang="en-US" sz="2000" b="1" dirty="0" smtClean="0">
                <a:solidFill>
                  <a:schemeClr val="accent3">
                    <a:lumMod val="60000"/>
                    <a:lumOff val="40000"/>
                  </a:schemeClr>
                </a:solidFill>
                <a:effectLst>
                  <a:outerShdw blurRad="38100" dist="38100" dir="2700000" algn="tl">
                    <a:srgbClr val="000000">
                      <a:alpha val="43137"/>
                    </a:srgbClr>
                  </a:outerShdw>
                </a:effectLst>
              </a:rPr>
              <a:t>Note: All Tobacco Types Are </a:t>
            </a:r>
            <a:r>
              <a:rPr lang="en-US" sz="2000" b="1" u="sng" dirty="0" smtClean="0">
                <a:solidFill>
                  <a:schemeClr val="accent3">
                    <a:lumMod val="60000"/>
                    <a:lumOff val="40000"/>
                  </a:schemeClr>
                </a:solidFill>
                <a:effectLst>
                  <a:outerShdw blurRad="38100" dist="38100" dir="2700000" algn="tl">
                    <a:srgbClr val="000000">
                      <a:alpha val="43137"/>
                    </a:srgbClr>
                  </a:outerShdw>
                </a:effectLst>
              </a:rPr>
              <a:t>Now</a:t>
            </a:r>
            <a:r>
              <a:rPr lang="en-US" sz="2000" b="1" dirty="0" smtClean="0">
                <a:solidFill>
                  <a:schemeClr val="accent3">
                    <a:lumMod val="60000"/>
                    <a:lumOff val="40000"/>
                  </a:schemeClr>
                </a:solidFill>
                <a:effectLst>
                  <a:outerShdw blurRad="38100" dist="38100" dir="2700000" algn="tl">
                    <a:srgbClr val="000000">
                      <a:alpha val="43137"/>
                    </a:srgbClr>
                  </a:outerShdw>
                </a:effectLst>
              </a:rPr>
              <a:t> a Poundage Guarantee</a:t>
            </a:r>
            <a:endParaRPr lang="en-US" sz="2000" b="1" u="sng" dirty="0">
              <a:solidFill>
                <a:schemeClr val="accent3">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684078"/>
            <a:ext cx="6634898" cy="388619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 y="1"/>
            <a:ext cx="9144001" cy="1938992"/>
          </a:xfrm>
          <a:prstGeom prst="rect">
            <a:avLst/>
          </a:prstGeom>
          <a:noFill/>
        </p:spPr>
        <p:txBody>
          <a:bodyPr wrap="square" lIns="91440" tIns="45720" rIns="91440" bIns="45720">
            <a:spAutoFit/>
          </a:bodyPr>
          <a:lstStyle/>
          <a:p>
            <a:pPr algn="ctr"/>
            <a:r>
              <a:rPr lang="en-US"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Is Mechanical Harvest Coverage a part of my current policy?</a:t>
            </a:r>
            <a:br>
              <a:rPr lang="en-US"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4000" b="1" u="sng"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YES</a:t>
            </a:r>
            <a:endParaRPr lang="en-U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6"/>
          <p:cNvSpPr txBox="1">
            <a:spLocks noChangeArrowheads="1"/>
          </p:cNvSpPr>
          <p:nvPr/>
        </p:nvSpPr>
        <p:spPr bwMode="auto">
          <a:xfrm>
            <a:off x="2133600" y="1524000"/>
            <a:ext cx="662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sp>
        <p:nvSpPr>
          <p:cNvPr id="8197" name="Text Box 7"/>
          <p:cNvSpPr txBox="1">
            <a:spLocks noChangeArrowheads="1"/>
          </p:cNvSpPr>
          <p:nvPr/>
        </p:nvSpPr>
        <p:spPr bwMode="auto">
          <a:xfrm>
            <a:off x="533400" y="1219200"/>
            <a:ext cx="73914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285750" indent="-285750" algn="l">
              <a:buClr>
                <a:schemeClr val="accent3"/>
              </a:buClr>
              <a:buFont typeface="Wingdings" pitchFamily="2" charset="2"/>
              <a:buChar char="§"/>
            </a:pPr>
            <a:r>
              <a:rPr lang="en-US" sz="1600" dirty="0">
                <a:solidFill>
                  <a:srgbClr val="FFFF66"/>
                </a:solidFill>
              </a:rPr>
              <a:t> </a:t>
            </a:r>
            <a:r>
              <a:rPr lang="en-US" sz="1600" dirty="0"/>
              <a:t>The only guarantee of any income when you plant or are </a:t>
            </a:r>
            <a:r>
              <a:rPr lang="en-US" sz="1600" dirty="0" smtClean="0"/>
              <a:t>prevented</a:t>
            </a:r>
          </a:p>
          <a:p>
            <a:pPr algn="l">
              <a:buClr>
                <a:schemeClr val="accent3"/>
              </a:buClr>
            </a:pPr>
            <a:r>
              <a:rPr lang="en-US" sz="1600" dirty="0"/>
              <a:t> </a:t>
            </a:r>
            <a:r>
              <a:rPr lang="en-US" sz="1600" dirty="0" smtClean="0"/>
              <a:t>      from </a:t>
            </a:r>
            <a:r>
              <a:rPr lang="en-US" sz="1600" dirty="0"/>
              <a:t>planting your crops</a:t>
            </a:r>
          </a:p>
          <a:p>
            <a:pPr algn="l">
              <a:buClr>
                <a:schemeClr val="accent3"/>
              </a:buClr>
            </a:pPr>
            <a:endParaRPr lang="en-US" sz="1600" dirty="0"/>
          </a:p>
          <a:p>
            <a:pPr marL="285750" indent="-285750" algn="l">
              <a:buClr>
                <a:schemeClr val="accent3"/>
              </a:buClr>
              <a:buFont typeface="Wingdings" pitchFamily="2" charset="2"/>
              <a:buChar char="§"/>
            </a:pPr>
            <a:r>
              <a:rPr lang="en-US" sz="1600" dirty="0"/>
              <a:t> Required by Farm Service Agency (FSA) for participation in </a:t>
            </a:r>
            <a:r>
              <a:rPr lang="en-US" sz="1600" dirty="0" smtClean="0"/>
              <a:t>Crop</a:t>
            </a:r>
          </a:p>
          <a:p>
            <a:pPr algn="l">
              <a:buClr>
                <a:schemeClr val="accent3"/>
              </a:buClr>
            </a:pPr>
            <a:r>
              <a:rPr lang="en-US" sz="1600" dirty="0" smtClean="0"/>
              <a:t>      Disaster </a:t>
            </a:r>
            <a:r>
              <a:rPr lang="en-US" sz="1600" dirty="0"/>
              <a:t>Program (CDP)</a:t>
            </a:r>
          </a:p>
          <a:p>
            <a:pPr algn="l">
              <a:buClr>
                <a:schemeClr val="accent3"/>
              </a:buClr>
            </a:pPr>
            <a:endParaRPr lang="en-US" sz="1600" dirty="0"/>
          </a:p>
          <a:p>
            <a:pPr marL="285750" indent="-285750" algn="l">
              <a:buClr>
                <a:schemeClr val="accent3"/>
              </a:buClr>
              <a:buFont typeface="Wingdings" pitchFamily="2" charset="2"/>
              <a:buChar char="§"/>
            </a:pPr>
            <a:r>
              <a:rPr lang="en-US" sz="1600" dirty="0"/>
              <a:t> Takes the place of shrinking government programs</a:t>
            </a:r>
          </a:p>
          <a:p>
            <a:pPr algn="l">
              <a:buClr>
                <a:schemeClr val="accent3"/>
              </a:buClr>
            </a:pPr>
            <a:endParaRPr lang="en-US" sz="1600" dirty="0"/>
          </a:p>
          <a:p>
            <a:pPr marL="285750" indent="-285750" algn="l">
              <a:buClr>
                <a:schemeClr val="accent3"/>
              </a:buClr>
              <a:buFont typeface="Wingdings" pitchFamily="2" charset="2"/>
              <a:buChar char="§"/>
            </a:pPr>
            <a:r>
              <a:rPr lang="en-US" sz="1600" dirty="0"/>
              <a:t> Allows you to forward contract more of </a:t>
            </a:r>
            <a:r>
              <a:rPr lang="en-US" sz="1600" dirty="0" smtClean="0"/>
              <a:t>your </a:t>
            </a:r>
            <a:r>
              <a:rPr lang="en-US" sz="1600" dirty="0"/>
              <a:t>crop</a:t>
            </a:r>
          </a:p>
          <a:p>
            <a:pPr algn="l">
              <a:buClr>
                <a:schemeClr val="accent3"/>
              </a:buClr>
            </a:pPr>
            <a:endParaRPr lang="en-US" sz="1600" dirty="0"/>
          </a:p>
          <a:p>
            <a:pPr marL="285750" indent="-285750" algn="l">
              <a:buClr>
                <a:schemeClr val="accent3"/>
              </a:buClr>
              <a:buFont typeface="Wingdings" pitchFamily="2" charset="2"/>
              <a:buChar char="§"/>
            </a:pPr>
            <a:r>
              <a:rPr lang="en-US" sz="1600" dirty="0"/>
              <a:t> Can be used as collateral</a:t>
            </a:r>
          </a:p>
          <a:p>
            <a:pPr marL="742950" lvl="1" indent="-285750" algn="l">
              <a:buClr>
                <a:schemeClr val="accent3"/>
              </a:buClr>
              <a:buFont typeface="Wingdings" pitchFamily="2" charset="2"/>
              <a:buChar char="§"/>
            </a:pPr>
            <a:r>
              <a:rPr lang="en-US" sz="1600" dirty="0" smtClean="0"/>
              <a:t>Financial </a:t>
            </a:r>
            <a:r>
              <a:rPr lang="en-US" sz="1600" dirty="0"/>
              <a:t>institutions requiring crop </a:t>
            </a:r>
            <a:r>
              <a:rPr lang="en-US" sz="1600" dirty="0" smtClean="0"/>
              <a:t>insurance</a:t>
            </a:r>
          </a:p>
          <a:p>
            <a:pPr lvl="1" algn="l">
              <a:buClr>
                <a:schemeClr val="accent3"/>
              </a:buClr>
            </a:pPr>
            <a:endParaRPr lang="en-US" sz="1600" dirty="0"/>
          </a:p>
          <a:p>
            <a:pPr marL="285750" indent="-285750" algn="l">
              <a:buClr>
                <a:schemeClr val="accent3"/>
              </a:buClr>
              <a:buFont typeface="Wingdings" pitchFamily="2" charset="2"/>
              <a:buChar char="§"/>
            </a:pPr>
            <a:r>
              <a:rPr lang="en-US" sz="1600" dirty="0"/>
              <a:t> Keeps your plans on track</a:t>
            </a:r>
          </a:p>
          <a:p>
            <a:pPr algn="l">
              <a:buClr>
                <a:schemeClr val="accent3"/>
              </a:buClr>
            </a:pPr>
            <a:endParaRPr lang="en-US" sz="1600" dirty="0"/>
          </a:p>
          <a:p>
            <a:pPr marL="285750" indent="-285750" algn="l">
              <a:buClr>
                <a:schemeClr val="accent3"/>
              </a:buClr>
              <a:buFont typeface="Wingdings" pitchFamily="2" charset="2"/>
              <a:buChar char="§"/>
            </a:pPr>
            <a:r>
              <a:rPr lang="en-US" sz="1600" dirty="0"/>
              <a:t> Less expensive than debt</a:t>
            </a:r>
          </a:p>
          <a:p>
            <a:pPr marL="742950" lvl="1" indent="-285750" algn="l">
              <a:buClr>
                <a:schemeClr val="accent3"/>
              </a:buClr>
              <a:buFont typeface="Wingdings" pitchFamily="2" charset="2"/>
              <a:buChar char="§"/>
            </a:pPr>
            <a:r>
              <a:rPr lang="en-US" sz="1600" dirty="0" smtClean="0"/>
              <a:t>Government </a:t>
            </a:r>
            <a:r>
              <a:rPr lang="en-US" sz="1600" dirty="0"/>
              <a:t>pays up to 60% of your premium </a:t>
            </a:r>
            <a:endParaRPr lang="en-US" sz="1600" dirty="0" smtClean="0"/>
          </a:p>
          <a:p>
            <a:pPr lvl="2" algn="l">
              <a:buClr>
                <a:schemeClr val="accent3"/>
              </a:buClr>
            </a:pPr>
            <a:r>
              <a:rPr lang="en-US" sz="1600" dirty="0" smtClean="0"/>
              <a:t>on average</a:t>
            </a:r>
            <a:endParaRPr lang="en-US" sz="1600" dirty="0"/>
          </a:p>
          <a:p>
            <a:pPr algn="l">
              <a:buClr>
                <a:schemeClr val="accent3"/>
              </a:buClr>
            </a:pPr>
            <a:endParaRPr lang="en-US" sz="1600" dirty="0"/>
          </a:p>
          <a:p>
            <a:pPr marL="285750" indent="-285750" algn="l">
              <a:buClr>
                <a:schemeClr val="accent3"/>
              </a:buClr>
              <a:buFont typeface="Wingdings" pitchFamily="2" charset="2"/>
              <a:buChar char="§"/>
            </a:pPr>
            <a:r>
              <a:rPr lang="en-US" sz="1600" dirty="0"/>
              <a:t> Provides peace of </a:t>
            </a:r>
            <a:r>
              <a:rPr lang="en-US" sz="1600" dirty="0" smtClean="0"/>
              <a:t>mind</a:t>
            </a:r>
          </a:p>
          <a:p>
            <a:pPr algn="l">
              <a:buClr>
                <a:schemeClr val="accent3"/>
              </a:buClr>
            </a:pPr>
            <a:endParaRPr lang="en-US" sz="1600" dirty="0"/>
          </a:p>
          <a:p>
            <a:pPr marL="285750" indent="-285750" algn="l">
              <a:buClr>
                <a:schemeClr val="accent3"/>
              </a:buClr>
              <a:buFont typeface="Wingdings" pitchFamily="2" charset="2"/>
              <a:buChar char="§"/>
            </a:pPr>
            <a:r>
              <a:rPr lang="en-US" sz="1600" dirty="0" smtClean="0"/>
              <a:t>Tax </a:t>
            </a:r>
            <a:r>
              <a:rPr lang="en-US" sz="1600" dirty="0"/>
              <a:t>deductible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2819400"/>
            <a:ext cx="2619375" cy="37338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 y="1"/>
            <a:ext cx="9144001" cy="1077218"/>
          </a:xfrm>
          <a:prstGeom prst="rect">
            <a:avLst/>
          </a:prstGeom>
          <a:noFill/>
        </p:spPr>
        <p:txBody>
          <a:bodyPr wrap="square" lIns="91440" tIns="45720" rIns="91440" bIns="45720">
            <a:spAutoFit/>
          </a:bodyPr>
          <a:lstStyle/>
          <a:p>
            <a:pPr algn="ctr"/>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Why Should I Carry </a:t>
            </a:r>
            <a:endPar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Crop </a:t>
            </a:r>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Insurance On My Crops?</a:t>
            </a:r>
          </a:p>
        </p:txBody>
      </p:sp>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idx="4294967295"/>
          </p:nvPr>
        </p:nvSpPr>
        <p:spPr>
          <a:xfrm>
            <a:off x="457199" y="1524000"/>
            <a:ext cx="8229600" cy="4708525"/>
          </a:xfrm>
        </p:spPr>
        <p:txBody>
          <a:bodyPr>
            <a:normAutofit fontScale="77500" lnSpcReduction="20000"/>
          </a:bodyPr>
          <a:lstStyle/>
          <a:p>
            <a:pPr algn="just" eaLnBrk="1" hangingPunct="1">
              <a:lnSpc>
                <a:spcPct val="120000"/>
              </a:lnSpc>
              <a:buClr>
                <a:schemeClr val="accent3"/>
              </a:buClr>
              <a:buFont typeface="Wingdings" pitchFamily="2" charset="2"/>
              <a:buChar char="§"/>
              <a:defRPr/>
            </a:pPr>
            <a:r>
              <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Hail is the one catastrophe that is most likely to totally destroy a part of your crop and leave the rest looking fine.  The part hail takes out may well be less than the deductible of your Multiple Peril Crop Insurance policy.</a:t>
            </a:r>
          </a:p>
          <a:p>
            <a:pPr algn="just" eaLnBrk="1" hangingPunct="1">
              <a:lnSpc>
                <a:spcPct val="80000"/>
              </a:lnSpc>
              <a:buClr>
                <a:schemeClr val="accent3"/>
              </a:buClr>
              <a:buFont typeface="Wingdings" pitchFamily="2" charset="2"/>
              <a:buChar char="§"/>
              <a:defRPr/>
            </a:pPr>
            <a:endPar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gn="just" eaLnBrk="1" hangingPunct="1">
              <a:lnSpc>
                <a:spcPct val="80000"/>
              </a:lnSpc>
              <a:buClr>
                <a:schemeClr val="accent3"/>
              </a:buClr>
              <a:buFont typeface="Wingdings" pitchFamily="2" charset="2"/>
              <a:buChar char="§"/>
              <a:defRPr/>
            </a:pPr>
            <a:r>
              <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MPCI protects investment, not profit</a:t>
            </a:r>
          </a:p>
          <a:p>
            <a:pPr algn="just" eaLnBrk="1" hangingPunct="1">
              <a:lnSpc>
                <a:spcPct val="80000"/>
              </a:lnSpc>
              <a:buClr>
                <a:schemeClr val="accent3"/>
              </a:buClr>
              <a:buFont typeface="Wingdings" pitchFamily="2" charset="2"/>
              <a:buChar char="§"/>
              <a:defRPr/>
            </a:pPr>
            <a:endPar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gn="just" eaLnBrk="1" hangingPunct="1">
              <a:lnSpc>
                <a:spcPct val="80000"/>
              </a:lnSpc>
              <a:buClr>
                <a:schemeClr val="accent3"/>
              </a:buClr>
              <a:buFont typeface="Wingdings" pitchFamily="2" charset="2"/>
              <a:buChar char="§"/>
              <a:defRPr/>
            </a:pPr>
            <a:r>
              <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Hail coverage provides:</a:t>
            </a:r>
          </a:p>
          <a:p>
            <a:pPr lvl="1" algn="just" eaLnBrk="1" hangingPunct="1">
              <a:lnSpc>
                <a:spcPct val="80000"/>
              </a:lnSpc>
              <a:buClr>
                <a:schemeClr val="accent3"/>
              </a:buClr>
              <a:buFont typeface="Wingdings" pitchFamily="2" charset="2"/>
              <a:buChar char="§"/>
              <a:defRPr/>
            </a:pPr>
            <a:r>
              <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Profit Coverage</a:t>
            </a:r>
          </a:p>
          <a:p>
            <a:pPr lvl="1" algn="just" eaLnBrk="1" hangingPunct="1">
              <a:lnSpc>
                <a:spcPct val="80000"/>
              </a:lnSpc>
              <a:buClr>
                <a:schemeClr val="accent3"/>
              </a:buClr>
              <a:buFont typeface="Wingdings" pitchFamily="2" charset="2"/>
              <a:buChar char="§"/>
              <a:defRPr/>
            </a:pPr>
            <a:r>
              <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Coverage for reduction in yield from 1% to 100%</a:t>
            </a:r>
          </a:p>
          <a:p>
            <a:pPr lvl="1" algn="just" eaLnBrk="1" hangingPunct="1">
              <a:lnSpc>
                <a:spcPct val="80000"/>
              </a:lnSpc>
              <a:buClr>
                <a:schemeClr val="accent3"/>
              </a:buClr>
              <a:buFont typeface="Wingdings" pitchFamily="2" charset="2"/>
              <a:buChar char="§"/>
              <a:defRPr/>
            </a:pPr>
            <a:endPar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gn="just" eaLnBrk="1" hangingPunct="1">
              <a:lnSpc>
                <a:spcPct val="120000"/>
              </a:lnSpc>
              <a:buClr>
                <a:schemeClr val="accent3"/>
              </a:buClr>
              <a:buFont typeface="Wingdings" pitchFamily="2" charset="2"/>
              <a:buChar char="§"/>
              <a:defRPr/>
            </a:pPr>
            <a:r>
              <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Combination of MPCI and Hail provides you the best protection at the most affordable cost</a:t>
            </a:r>
          </a:p>
          <a:p>
            <a:pPr algn="just" eaLnBrk="1" hangingPunct="1">
              <a:lnSpc>
                <a:spcPct val="80000"/>
              </a:lnSpc>
              <a:buClr>
                <a:schemeClr val="accent3"/>
              </a:buClr>
              <a:buFont typeface="Wingdings" pitchFamily="2" charset="2"/>
              <a:buChar char="§"/>
              <a:defRPr/>
            </a:pPr>
            <a:endPar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gn="just" eaLnBrk="1" hangingPunct="1">
              <a:lnSpc>
                <a:spcPct val="80000"/>
              </a:lnSpc>
              <a:buClr>
                <a:schemeClr val="accent3"/>
              </a:buClr>
              <a:buFont typeface="Wingdings" pitchFamily="2" charset="2"/>
              <a:buChar char="§"/>
              <a:defRPr/>
            </a:pPr>
            <a:r>
              <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Auto Crop Schedule (ACS) available in VA and NC</a:t>
            </a:r>
          </a:p>
          <a:p>
            <a:pPr algn="just" eaLnBrk="1" hangingPunct="1">
              <a:lnSpc>
                <a:spcPct val="80000"/>
              </a:lnSpc>
              <a:buClr>
                <a:schemeClr val="accent3"/>
              </a:buClr>
              <a:buFont typeface="Wingdings" pitchFamily="2" charset="2"/>
              <a:buChar char="§"/>
              <a:defRPr/>
            </a:pPr>
            <a:endPar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gn="just" eaLnBrk="1" hangingPunct="1">
              <a:lnSpc>
                <a:spcPct val="80000"/>
              </a:lnSpc>
              <a:buClr>
                <a:schemeClr val="accent3"/>
              </a:buClr>
              <a:buFont typeface="Wingdings" pitchFamily="2" charset="2"/>
              <a:buChar char="§"/>
              <a:defRPr/>
            </a:pPr>
            <a:r>
              <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Supporting MPCI policy desired at least CAT level of coverage</a:t>
            </a:r>
          </a:p>
          <a:p>
            <a:pPr algn="just" eaLnBrk="1" hangingPunct="1">
              <a:lnSpc>
                <a:spcPct val="80000"/>
              </a:lnSpc>
              <a:buClr>
                <a:schemeClr val="accent3"/>
              </a:buClr>
              <a:buFont typeface="Wingdings" pitchFamily="2" charset="2"/>
              <a:buChar char="§"/>
              <a:defRPr/>
            </a:pPr>
            <a:endPar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gn="just" eaLnBrk="1" hangingPunct="1">
              <a:lnSpc>
                <a:spcPct val="80000"/>
              </a:lnSpc>
              <a:buClr>
                <a:schemeClr val="accent3"/>
              </a:buClr>
              <a:buFont typeface="Wingdings" pitchFamily="2" charset="2"/>
              <a:buChar char="§"/>
              <a:defRPr/>
            </a:pPr>
            <a:r>
              <a:rPr lang="en-US" sz="23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Available for all crops</a:t>
            </a:r>
          </a:p>
          <a:p>
            <a:pPr eaLnBrk="1" hangingPunct="1">
              <a:lnSpc>
                <a:spcPct val="80000"/>
              </a:lnSpc>
              <a:defRPr/>
            </a:pPr>
            <a:endParaRPr lang="en-US" sz="1800" dirty="0" smtClean="0">
              <a:solidFill>
                <a:schemeClr val="tx2"/>
              </a:solidFill>
              <a:effectLst>
                <a:outerShdw blurRad="38100" dist="38100" dir="2700000" algn="tl">
                  <a:srgbClr val="000000">
                    <a:alpha val="43137"/>
                  </a:srgbClr>
                </a:outerShdw>
              </a:effectLst>
            </a:endParaRPr>
          </a:p>
        </p:txBody>
      </p:sp>
      <p:sp>
        <p:nvSpPr>
          <p:cNvPr id="2" name="Rectangle 1"/>
          <p:cNvSpPr/>
          <p:nvPr/>
        </p:nvSpPr>
        <p:spPr>
          <a:xfrm>
            <a:off x="0" y="1"/>
            <a:ext cx="9143999" cy="1200329"/>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Crop-Hail / Wind Fills</a:t>
            </a:r>
            <a:b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The Gap</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1200329"/>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Proposed All-Risk Package for:  </a:t>
            </a:r>
            <a:b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Any Farmer</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113188126"/>
              </p:ext>
            </p:extLst>
          </p:nvPr>
        </p:nvGraphicFramePr>
        <p:xfrm>
          <a:off x="228600" y="1295395"/>
          <a:ext cx="8686800" cy="5257802"/>
        </p:xfrm>
        <a:graphic>
          <a:graphicData uri="http://schemas.openxmlformats.org/drawingml/2006/table">
            <a:tbl>
              <a:tblPr firstRow="1" bandRow="1">
                <a:tableStyleId>{2D5ABB26-0587-4C30-8999-92F81FD0307C}</a:tableStyleId>
              </a:tblPr>
              <a:tblGrid>
                <a:gridCol w="2171700"/>
                <a:gridCol w="2171700"/>
                <a:gridCol w="2171700"/>
                <a:gridCol w="2171700"/>
              </a:tblGrid>
              <a:tr h="978330">
                <a:tc>
                  <a:txBody>
                    <a:bodyPr/>
                    <a:lstStyle/>
                    <a:p>
                      <a:pPr algn="l"/>
                      <a:r>
                        <a:rPr lang="en-US" sz="1400" b="0" dirty="0" smtClean="0">
                          <a:solidFill>
                            <a:schemeClr val="tx1"/>
                          </a:solidFill>
                          <a:latin typeface="Arial" pitchFamily="34" charset="0"/>
                          <a:cs typeface="Arial" pitchFamily="34" charset="0"/>
                        </a:rPr>
                        <a:t>Crop: Tobacco</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itchFamily="34" charset="0"/>
                          <a:cs typeface="Arial" pitchFamily="34" charset="0"/>
                        </a:rPr>
                        <a:t>Yield: 2500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itchFamily="34" charset="0"/>
                          <a:cs typeface="Arial" pitchFamily="34" charset="0"/>
                        </a:rPr>
                        <a:t>Interest:</a:t>
                      </a:r>
                      <a:r>
                        <a:rPr lang="en-US" sz="1400" b="0" baseline="0" dirty="0" smtClean="0">
                          <a:solidFill>
                            <a:schemeClr val="tx1"/>
                          </a:solidFill>
                          <a:latin typeface="Arial" pitchFamily="34" charset="0"/>
                          <a:cs typeface="Arial" pitchFamily="34" charset="0"/>
                        </a:rPr>
                        <a:t> </a:t>
                      </a:r>
                      <a:r>
                        <a:rPr lang="en-US" sz="1400" b="0" dirty="0" smtClean="0">
                          <a:solidFill>
                            <a:schemeClr val="tx1"/>
                          </a:solidFill>
                          <a:latin typeface="Arial" pitchFamily="34" charset="0"/>
                          <a:cs typeface="Arial" pitchFamily="34" charset="0"/>
                        </a:rPr>
                        <a:t>100%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sz="1400" b="0" dirty="0" smtClean="0">
                          <a:solidFill>
                            <a:schemeClr val="tx1"/>
                          </a:solidFill>
                          <a:latin typeface="Arial" pitchFamily="34" charset="0"/>
                          <a:cs typeface="Arial" pitchFamily="34" charset="0"/>
                        </a:rPr>
                        <a:t>Type: Flue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itchFamily="34" charset="0"/>
                          <a:cs typeface="Arial" pitchFamily="34" charset="0"/>
                        </a:rPr>
                        <a:t>Acres:</a:t>
                      </a:r>
                      <a:r>
                        <a:rPr lang="en-US" sz="1400" b="0" baseline="0" dirty="0" smtClean="0">
                          <a:solidFill>
                            <a:schemeClr val="tx1"/>
                          </a:solidFill>
                          <a:latin typeface="Arial" pitchFamily="34" charset="0"/>
                          <a:cs typeface="Arial" pitchFamily="34" charset="0"/>
                        </a:rPr>
                        <a:t> </a:t>
                      </a:r>
                      <a:r>
                        <a:rPr lang="en-US" sz="1400" b="0" dirty="0" smtClean="0">
                          <a:solidFill>
                            <a:schemeClr val="tx1"/>
                          </a:solidFill>
                          <a:latin typeface="Arial" pitchFamily="34" charset="0"/>
                          <a:cs typeface="Arial" pitchFamily="34" charset="0"/>
                        </a:rPr>
                        <a:t>1.0 </a:t>
                      </a:r>
                    </a:p>
                    <a:p>
                      <a:pPr algn="l"/>
                      <a:endParaRPr lang="en-US" sz="1400" b="0" dirty="0">
                        <a:solidFill>
                          <a:schemeClr val="tx1"/>
                        </a:solidFill>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c>
                  <a:txBody>
                    <a:bodyPr/>
                    <a:lstStyle/>
                    <a:p>
                      <a:pPr algn="l"/>
                      <a:r>
                        <a:rPr lang="en-US" sz="1400" b="0" dirty="0" smtClean="0">
                          <a:solidFill>
                            <a:schemeClr val="tx1"/>
                          </a:solidFill>
                          <a:latin typeface="Arial" pitchFamily="34" charset="0"/>
                          <a:cs typeface="Arial" pitchFamily="34" charset="0"/>
                        </a:rPr>
                        <a:t>County: Any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itchFamily="34" charset="0"/>
                          <a:cs typeface="Arial" pitchFamily="34" charset="0"/>
                        </a:rPr>
                        <a:t>Hail: With </a:t>
                      </a:r>
                    </a:p>
                    <a:p>
                      <a:pPr algn="l"/>
                      <a:endParaRPr lang="en-US" sz="1400" b="0" dirty="0">
                        <a:solidFill>
                          <a:schemeClr val="tx1"/>
                        </a:solidFill>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itchFamily="34" charset="0"/>
                          <a:cs typeface="Arial" pitchFamily="34" charset="0"/>
                        </a:rPr>
                        <a:t>Price Election: 1.75</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pitchFamily="34" charset="0"/>
                          <a:cs typeface="Arial" pitchFamily="34" charset="0"/>
                        </a:rPr>
                        <a:t>Value of Crop:</a:t>
                      </a:r>
                      <a:r>
                        <a:rPr lang="en-US" sz="1400" b="0" baseline="0" dirty="0" smtClean="0">
                          <a:solidFill>
                            <a:schemeClr val="tx1"/>
                          </a:solidFill>
                          <a:latin typeface="Arial" pitchFamily="34" charset="0"/>
                          <a:cs typeface="Arial" pitchFamily="34" charset="0"/>
                        </a:rPr>
                        <a:t> </a:t>
                      </a:r>
                      <a:r>
                        <a:rPr lang="en-US" sz="1400" b="0" dirty="0" smtClean="0">
                          <a:solidFill>
                            <a:schemeClr val="tx1"/>
                          </a:solidFill>
                          <a:latin typeface="Arial" pitchFamily="34" charset="0"/>
                          <a:cs typeface="Arial" pitchFamily="34" charset="0"/>
                        </a:rPr>
                        <a:t>$4000 </a:t>
                      </a:r>
                    </a:p>
                    <a:p>
                      <a:pPr algn="l"/>
                      <a:endParaRPr lang="en-US" sz="1400" b="0" dirty="0">
                        <a:solidFill>
                          <a:schemeClr val="tx1"/>
                        </a:solidFill>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r>
              <a:tr h="549391">
                <a:tc>
                  <a:txBody>
                    <a:bodyPr/>
                    <a:lstStyle/>
                    <a:p>
                      <a:pPr algn="ctr"/>
                      <a:r>
                        <a:rPr lang="en-US" sz="1400" b="1" dirty="0" smtClean="0">
                          <a:latin typeface="Arial" pitchFamily="34" charset="0"/>
                          <a:cs typeface="Arial" pitchFamily="34" charset="0"/>
                        </a:rPr>
                        <a:t>MPCI and Storm Package</a:t>
                      </a:r>
                      <a:r>
                        <a:rPr lang="en-US" sz="1400" b="1" baseline="0" dirty="0" smtClean="0">
                          <a:latin typeface="Arial" pitchFamily="34" charset="0"/>
                          <a:cs typeface="Arial" pitchFamily="34" charset="0"/>
                        </a:rPr>
                        <a:t> Loss</a:t>
                      </a:r>
                      <a:endParaRPr lang="en-US" sz="14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Arial" pitchFamily="34" charset="0"/>
                          <a:cs typeface="Arial" pitchFamily="34" charset="0"/>
                        </a:rPr>
                        <a:t>70% Level MPCI Coverage</a:t>
                      </a:r>
                      <a:endParaRPr lang="en-US" sz="14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Arial" pitchFamily="34" charset="0"/>
                          <a:cs typeface="Arial" pitchFamily="34" charset="0"/>
                        </a:rPr>
                        <a:t>Basic Hail Form </a:t>
                      </a:r>
                    </a:p>
                    <a:p>
                      <a:pPr algn="ctr"/>
                      <a:r>
                        <a:rPr lang="en-US" sz="1400" b="1" dirty="0" smtClean="0">
                          <a:latin typeface="Arial" pitchFamily="34" charset="0"/>
                          <a:cs typeface="Arial" pitchFamily="34" charset="0"/>
                        </a:rPr>
                        <a:t>(No Deductible)</a:t>
                      </a:r>
                      <a:endParaRPr lang="en-US" sz="14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Arial" pitchFamily="34" charset="0"/>
                          <a:cs typeface="Arial" pitchFamily="34" charset="0"/>
                        </a:rPr>
                        <a:t>Total Coverage</a:t>
                      </a:r>
                      <a:endParaRPr lang="en-US" sz="14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069">
                <a:tc>
                  <a:txBody>
                    <a:bodyPr/>
                    <a:lstStyle/>
                    <a:p>
                      <a:pPr algn="ctr"/>
                      <a:r>
                        <a:rPr lang="en-US" sz="1400" dirty="0" smtClean="0">
                          <a:latin typeface="Arial" pitchFamily="34" charset="0"/>
                          <a:cs typeface="Arial" pitchFamily="34" charset="0"/>
                        </a:rPr>
                        <a:t>5%</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$70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$70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069">
                <a:tc>
                  <a:txBody>
                    <a:bodyPr/>
                    <a:lstStyle/>
                    <a:p>
                      <a:pPr algn="ctr"/>
                      <a:r>
                        <a:rPr lang="en-US" sz="1400" dirty="0" smtClean="0">
                          <a:latin typeface="Arial" pitchFamily="34" charset="0"/>
                          <a:cs typeface="Arial" pitchFamily="34" charset="0"/>
                        </a:rPr>
                        <a:t>10%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$140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$140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069">
                <a:tc>
                  <a:txBody>
                    <a:bodyPr/>
                    <a:lstStyle/>
                    <a:p>
                      <a:pPr algn="ctr"/>
                      <a:r>
                        <a:rPr lang="en-US" sz="1400" dirty="0" smtClean="0">
                          <a:latin typeface="Arial" pitchFamily="34" charset="0"/>
                          <a:cs typeface="Arial" pitchFamily="34" charset="0"/>
                        </a:rPr>
                        <a:t>15%</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$210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$210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069">
                <a:tc>
                  <a:txBody>
                    <a:bodyPr/>
                    <a:lstStyle/>
                    <a:p>
                      <a:pPr algn="ctr"/>
                      <a:r>
                        <a:rPr lang="en-US" sz="1400" dirty="0" smtClean="0">
                          <a:latin typeface="Arial" pitchFamily="34" charset="0"/>
                          <a:cs typeface="Arial" pitchFamily="34" charset="0"/>
                        </a:rPr>
                        <a:t>25%</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$350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$350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069">
                <a:tc>
                  <a:txBody>
                    <a:bodyPr/>
                    <a:lstStyle/>
                    <a:p>
                      <a:pPr algn="ctr"/>
                      <a:r>
                        <a:rPr lang="en-US" sz="1400" dirty="0" smtClean="0">
                          <a:latin typeface="Arial" pitchFamily="34" charset="0"/>
                          <a:cs typeface="Arial" pitchFamily="34" charset="0"/>
                        </a:rPr>
                        <a:t>35%</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$270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$490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$760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069">
                <a:tc>
                  <a:txBody>
                    <a:bodyPr/>
                    <a:lstStyle/>
                    <a:p>
                      <a:pPr algn="ctr"/>
                      <a:r>
                        <a:rPr lang="en-US" sz="1400" dirty="0" smtClean="0">
                          <a:latin typeface="Arial" pitchFamily="34" charset="0"/>
                          <a:cs typeface="Arial" pitchFamily="34" charset="0"/>
                        </a:rPr>
                        <a:t>50%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$1,100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$700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$1,800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069">
                <a:tc>
                  <a:txBody>
                    <a:bodyPr/>
                    <a:lstStyle/>
                    <a:p>
                      <a:pPr algn="ctr"/>
                      <a:r>
                        <a:rPr lang="en-US" sz="1400" dirty="0" smtClean="0">
                          <a:latin typeface="Arial" pitchFamily="34" charset="0"/>
                          <a:cs typeface="Arial" pitchFamily="34" charset="0"/>
                        </a:rPr>
                        <a:t>55%</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$1,350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$770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$2,120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069">
                <a:tc>
                  <a:txBody>
                    <a:bodyPr/>
                    <a:lstStyle/>
                    <a:p>
                      <a:pPr algn="ctr"/>
                      <a:r>
                        <a:rPr lang="en-US" sz="1400" dirty="0" smtClean="0">
                          <a:latin typeface="Arial" pitchFamily="34" charset="0"/>
                          <a:cs typeface="Arial" pitchFamily="34" charset="0"/>
                        </a:rPr>
                        <a:t>70%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$2,150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$980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$3,130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069">
                <a:tc>
                  <a:txBody>
                    <a:bodyPr/>
                    <a:lstStyle/>
                    <a:p>
                      <a:pPr algn="ctr"/>
                      <a:r>
                        <a:rPr lang="en-US" sz="1400" dirty="0" smtClean="0">
                          <a:latin typeface="Arial" pitchFamily="34" charset="0"/>
                          <a:cs typeface="Arial" pitchFamily="34" charset="0"/>
                        </a:rPr>
                        <a:t>90%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$3,200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$1260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$4,460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069">
                <a:tc>
                  <a:txBody>
                    <a:bodyPr/>
                    <a:lstStyle/>
                    <a:p>
                      <a:pPr algn="ctr"/>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$3,800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$1400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itchFamily="34" charset="0"/>
                          <a:cs typeface="Arial" pitchFamily="34" charset="0"/>
                        </a:rPr>
                        <a:t>$5,200</a:t>
                      </a:r>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9391">
                <a:tc>
                  <a:txBody>
                    <a:bodyPr/>
                    <a:lstStyle/>
                    <a:p>
                      <a:pPr algn="ctr"/>
                      <a:r>
                        <a:rPr lang="en-US" sz="1400" b="1" dirty="0" smtClean="0">
                          <a:latin typeface="Arial" pitchFamily="34" charset="0"/>
                          <a:cs typeface="Arial" pitchFamily="34" charset="0"/>
                        </a:rPr>
                        <a:t>Liability</a:t>
                      </a:r>
                      <a:endParaRPr lang="en-US" sz="1400" b="1"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b="1" dirty="0" smtClean="0">
                          <a:latin typeface="Arial" pitchFamily="34" charset="0"/>
                          <a:cs typeface="Arial" pitchFamily="34" charset="0"/>
                        </a:rPr>
                        <a:t>MPCI Per Acre: </a:t>
                      </a:r>
                    </a:p>
                    <a:p>
                      <a:pPr algn="ctr"/>
                      <a:r>
                        <a:rPr lang="en-US" sz="1400" b="1" dirty="0" smtClean="0">
                          <a:latin typeface="Arial" pitchFamily="34" charset="0"/>
                          <a:cs typeface="Arial" pitchFamily="34" charset="0"/>
                        </a:rPr>
                        <a:t>$3,800</a:t>
                      </a:r>
                      <a:endParaRPr lang="en-US" sz="1400" b="1"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b="1" dirty="0" smtClean="0">
                          <a:latin typeface="Arial" pitchFamily="34" charset="0"/>
                          <a:cs typeface="Arial" pitchFamily="34" charset="0"/>
                        </a:rPr>
                        <a:t>Hail Per Acre: </a:t>
                      </a:r>
                    </a:p>
                    <a:p>
                      <a:pPr algn="ctr"/>
                      <a:r>
                        <a:rPr lang="en-US" sz="1400" b="1" dirty="0" smtClean="0">
                          <a:latin typeface="Arial" pitchFamily="34" charset="0"/>
                          <a:cs typeface="Arial" pitchFamily="34" charset="0"/>
                        </a:rPr>
                        <a:t>$1,400</a:t>
                      </a:r>
                      <a:endParaRPr lang="en-US" sz="1400" b="1"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b="1" dirty="0" smtClean="0">
                          <a:latin typeface="Arial" pitchFamily="34" charset="0"/>
                          <a:cs typeface="Arial" pitchFamily="34" charset="0"/>
                        </a:rPr>
                        <a:t>Total: </a:t>
                      </a:r>
                    </a:p>
                    <a:p>
                      <a:pPr algn="ctr"/>
                      <a:r>
                        <a:rPr lang="en-US" sz="1400" b="1" dirty="0" smtClean="0">
                          <a:latin typeface="Arial" pitchFamily="34" charset="0"/>
                          <a:cs typeface="Arial" pitchFamily="34" charset="0"/>
                        </a:rPr>
                        <a:t>$5,200</a:t>
                      </a:r>
                      <a:endParaRPr lang="en-US" sz="1400" b="1"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
            <a:ext cx="7239000" cy="651380"/>
          </a:xfrm>
        </p:spPr>
        <p:txBody>
          <a:bodyPr/>
          <a:lstStyle/>
          <a:p>
            <a:pPr algn="ctr"/>
            <a:r>
              <a:rPr lang="en-US" sz="3200" b="1"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cs typeface="Calibri" pitchFamily="34" charset="0"/>
              </a:rPr>
              <a:t>New Guidelines for Quality Adjustment </a:t>
            </a:r>
            <a:endParaRPr lang="en-US" sz="32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alibri" pitchFamily="34" charset="0"/>
              <a:cs typeface="Calibri" pitchFamily="34" charset="0"/>
            </a:endParaRPr>
          </a:p>
        </p:txBody>
      </p:sp>
      <p:sp>
        <p:nvSpPr>
          <p:cNvPr id="3" name="Subtitle 2"/>
          <p:cNvSpPr>
            <a:spLocks noGrp="1"/>
          </p:cNvSpPr>
          <p:nvPr>
            <p:ph type="subTitle" idx="1"/>
          </p:nvPr>
        </p:nvSpPr>
        <p:spPr>
          <a:xfrm>
            <a:off x="228600" y="685800"/>
            <a:ext cx="8763000" cy="5486400"/>
          </a:xfrm>
        </p:spPr>
        <p:txBody>
          <a:bodyPr>
            <a:noAutofit/>
          </a:bodyPr>
          <a:lstStyle/>
          <a:p>
            <a:pPr algn="just"/>
            <a:r>
              <a:rPr lang="en-US" sz="1500" b="1" i="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Flue Cured and Burley Tobacco</a:t>
            </a:r>
          </a:p>
          <a:p>
            <a:pPr algn="just"/>
            <a:r>
              <a:rPr lang="en-US" sz="15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We have included below language taken directly from the Loss Adjustment Manual (LAM) Section G (1).</a:t>
            </a:r>
          </a:p>
          <a:p>
            <a:pPr algn="just"/>
            <a:r>
              <a:rPr lang="en-US" sz="15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a:t>
            </a:r>
          </a:p>
          <a:p>
            <a:pPr marL="342900" indent="-342900" algn="just">
              <a:buAutoNum type="alphaUcParenR"/>
            </a:pPr>
            <a:r>
              <a:rPr lang="en-US" sz="15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The insured must contact the insurance company before any damaged tobacco is disposed of (sold or destroyed) so the tobacco can be inspected to determine the amount of tobacco that may be eligible for quality adjustment.  If the insured disposes of any damaged tobacco without giving the company the opportunity to inspect it, such tobacco will not be eligible for quality adjustment.</a:t>
            </a:r>
          </a:p>
          <a:p>
            <a:pPr lvl="0" algn="just"/>
            <a:r>
              <a:rPr lang="en-US" sz="15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C) Quality adjustment is allowed only if: </a:t>
            </a:r>
          </a:p>
          <a:p>
            <a:pPr algn="just"/>
            <a:r>
              <a:rPr lang="en-US" sz="1500" i="0" dirty="0">
                <a:solidFill>
                  <a:schemeClr val="tx2"/>
                </a:solidFill>
                <a:effectLst>
                  <a:outerShdw blurRad="38100" dist="38100" dir="2700000" algn="tl">
                    <a:srgbClr val="000000">
                      <a:alpha val="43137"/>
                    </a:srgbClr>
                  </a:outerShdw>
                </a:effectLst>
                <a:latin typeface="Arial" pitchFamily="34" charset="0"/>
                <a:cs typeface="Arial" pitchFamily="34" charset="0"/>
              </a:rPr>
              <a:t>	</a:t>
            </a:r>
            <a:r>
              <a:rPr lang="en-US" sz="15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  The insured obtained an assigned grade for the tobacco and the assigned grade appears 	     on the discount factor (DF) chart in the Special Provisions; and</a:t>
            </a:r>
          </a:p>
          <a:p>
            <a:pPr algn="just"/>
            <a:r>
              <a:rPr lang="en-US" sz="1500" i="0" dirty="0">
                <a:solidFill>
                  <a:schemeClr val="tx2"/>
                </a:solidFill>
                <a:effectLst>
                  <a:outerShdw blurRad="38100" dist="38100" dir="2700000" algn="tl">
                    <a:srgbClr val="000000">
                      <a:alpha val="43137"/>
                    </a:srgbClr>
                  </a:outerShdw>
                </a:effectLst>
                <a:latin typeface="Arial" pitchFamily="34" charset="0"/>
                <a:cs typeface="Arial" pitchFamily="34" charset="0"/>
              </a:rPr>
              <a:t>	</a:t>
            </a:r>
            <a:r>
              <a:rPr lang="en-US" sz="15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2.  The tobacco is graded by a tobacco grader who is employed by the Agricultural 	    	      Marketing System (AMS) or successor agency who assigns a grade in accordance with 	      USDA Official Standards Grades. </a:t>
            </a:r>
          </a:p>
          <a:p>
            <a:pPr algn="just"/>
            <a:r>
              <a:rPr lang="en-US" sz="15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Example:  Insured has 1000# of tobacco graded.  Adjuster pulls and submits sample. Sample results in a B4G being assigned.  A B4G carries a DF of .400. The PTC will be 600# (1.000-.4000 =.600 x 1000# = 600# PTC).</a:t>
            </a:r>
          </a:p>
          <a:p>
            <a:pPr algn="just"/>
            <a:r>
              <a:rPr lang="en-US" sz="15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 DF chart will be sent out to all Flue and Burley insured's after your acres are reported.</a:t>
            </a:r>
          </a:p>
          <a:p>
            <a:pPr algn="just"/>
            <a:endParaRPr lang="en-US" sz="1500"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gn="just"/>
            <a:r>
              <a:rPr lang="en-US" sz="1500" b="1" i="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Dark Fired</a:t>
            </a:r>
            <a:endParaRPr lang="en-US" sz="15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gn="just"/>
            <a:r>
              <a:rPr lang="en-US" sz="15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Dark Fired QA will be calculated the same as in 2011.  In order to qualify for QA, the unit must average less than 75% of price election ($2.10) which is $1.55 ($2.60 x .75=$1.58).</a:t>
            </a:r>
          </a:p>
          <a:p>
            <a:pPr algn="just"/>
            <a:r>
              <a:rPr lang="en-US" sz="15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Example:  1000# in a unit averages $1.20. The PTC will be 582# ($1.20/$2.10 =.571# x 1000# = 571# PTC).</a:t>
            </a:r>
            <a:endParaRPr lang="en-US" sz="1500" i="0"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587087730"/>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uecuredspecialprovisions.jpg"/>
          <p:cNvPicPr>
            <a:picLocks noChangeAspect="1"/>
          </p:cNvPicPr>
          <p:nvPr/>
        </p:nvPicPr>
        <p:blipFill>
          <a:blip r:embed="rId2" cstate="print"/>
          <a:stretch>
            <a:fillRect/>
          </a:stretch>
        </p:blipFill>
        <p:spPr>
          <a:xfrm>
            <a:off x="149678" y="0"/>
            <a:ext cx="8844643" cy="6858000"/>
          </a:xfrm>
          <a:prstGeom prst="rect">
            <a:avLst/>
          </a:prstGeom>
        </p:spPr>
      </p:pic>
    </p:spTree>
    <p:extLst>
      <p:ext uri="{BB962C8B-B14F-4D97-AF65-F5344CB8AC3E}">
        <p14:creationId xmlns:p14="http://schemas.microsoft.com/office/powerpoint/2010/main" val="2067548162"/>
      </p:ext>
    </p:extLst>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rley.jpg"/>
          <p:cNvPicPr>
            <a:picLocks noChangeAspect="1"/>
          </p:cNvPicPr>
          <p:nvPr/>
        </p:nvPicPr>
        <p:blipFill>
          <a:blip r:embed="rId2" cstate="print"/>
          <a:stretch>
            <a:fillRect/>
          </a:stretch>
        </p:blipFill>
        <p:spPr>
          <a:xfrm>
            <a:off x="152400" y="0"/>
            <a:ext cx="8839200" cy="6858000"/>
          </a:xfrm>
          <a:prstGeom prst="rect">
            <a:avLst/>
          </a:prstGeom>
        </p:spPr>
      </p:pic>
    </p:spTree>
    <p:extLst>
      <p:ext uri="{BB962C8B-B14F-4D97-AF65-F5344CB8AC3E}">
        <p14:creationId xmlns:p14="http://schemas.microsoft.com/office/powerpoint/2010/main" val="92682495"/>
      </p:ext>
    </p:extLst>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10" descr="Bales-in-a-field-at-Harvest-Time_we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445"/>
          <a:stretch/>
        </p:blipFill>
        <p:spPr bwMode="auto">
          <a:xfrm>
            <a:off x="838200" y="2743200"/>
            <a:ext cx="762000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0"/>
            <a:ext cx="9144000" cy="3539430"/>
          </a:xfrm>
          <a:prstGeom prst="rect">
            <a:avLst/>
          </a:prstGeom>
          <a:noFill/>
        </p:spPr>
        <p:txBody>
          <a:bodyPr wrap="square" lIns="91440" tIns="45720" rIns="91440" bIns="45720">
            <a:spAutoFit/>
          </a:bodyPr>
          <a:lstStyle/>
          <a:p>
            <a:r>
              <a:rPr lang="en-US"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Pasture, Rangeland and Forage (PRF</a:t>
            </a:r>
            <a:r>
              <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a:t>
            </a:r>
            <a:endPar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Payout </a:t>
            </a:r>
            <a:r>
              <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as </a:t>
            </a:r>
            <a:r>
              <a:rPr lang="en-US" sz="44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of </a:t>
            </a:r>
            <a:r>
              <a:rPr lang="en-US" sz="4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1/13/14</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$683,357,576</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pPr algn="ctr"/>
            <a:endParaRPr lang="en-U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cow and calf"/>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tretch>
            <a:fillRect/>
          </a:stretch>
        </p:blipFill>
        <p:spPr>
          <a:xfrm>
            <a:off x="2057400" y="2978150"/>
            <a:ext cx="4799292" cy="3727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0"/>
            <a:ext cx="9144000" cy="3785652"/>
          </a:xfrm>
          <a:prstGeom prst="rect">
            <a:avLst/>
          </a:prstGeom>
          <a:noFill/>
        </p:spPr>
        <p:txBody>
          <a:bodyPr wrap="square" lIns="91440" tIns="45720" rIns="91440" bIns="45720">
            <a:spAutoFit/>
          </a:bodyPr>
          <a:lstStyle/>
          <a:p>
            <a:r>
              <a:rPr lang="en-US"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Livestock Risk Protection </a:t>
            </a:r>
            <a:r>
              <a:rPr lang="en-U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(LRP</a:t>
            </a: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a:t>
            </a:r>
            <a:endPar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Payout </a:t>
            </a: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For 2012 </a:t>
            </a:r>
          </a:p>
          <a:p>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$34,202,370</a:t>
            </a:r>
          </a:p>
          <a:p>
            <a:pPr algn="ctr"/>
            <a:r>
              <a:rPr lang="en-US"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a:t>
            </a:r>
            <a:endParaRPr lang="en-U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229600" cy="762000"/>
          </a:xfrm>
        </p:spPr>
        <p:txBody>
          <a:bodyPr/>
          <a:lstStyle/>
          <a:p>
            <a:pPr algn="ctr"/>
            <a:r>
              <a:rPr lang="en-US" sz="3600" b="1"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New Breaking Ground</a:t>
            </a:r>
            <a:endParaRPr lang="en-US" sz="36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28600" y="762000"/>
            <a:ext cx="8534400" cy="5867400"/>
          </a:xfrm>
        </p:spPr>
        <p:txBody>
          <a:bodyPr>
            <a:noAutofit/>
          </a:bodyPr>
          <a:lstStyle/>
          <a:p>
            <a:pPr marL="0" lvl="1" algn="l">
              <a:lnSpc>
                <a:spcPct val="90000"/>
              </a:lnSpc>
              <a:buClr>
                <a:schemeClr val="accent3"/>
              </a:buClr>
              <a:defRPr/>
            </a:pP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Definition:  Acreage not planted and harvested in one of the three previous crop years or acreage where the only crop has been planted and harvested in one of the three previous crop years was a cover, hay, or forage crop.</a:t>
            </a:r>
          </a:p>
          <a:p>
            <a:pPr marL="0" lvl="1" algn="l">
              <a:lnSpc>
                <a:spcPct val="90000"/>
              </a:lnSpc>
              <a:buClr>
                <a:schemeClr val="accent3"/>
              </a:buClr>
              <a:defRPr/>
            </a:pPr>
            <a:endPar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365760" lvl="2" algn="l">
              <a:lnSpc>
                <a:spcPct val="90000"/>
              </a:lnSpc>
              <a:buClr>
                <a:schemeClr val="accent3"/>
              </a:buClr>
              <a:defRPr/>
            </a:pP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Status:  Not insurable unless:</a:t>
            </a:r>
          </a:p>
          <a:p>
            <a:pPr marL="1165860" lvl="3" indent="-342900" algn="l">
              <a:lnSpc>
                <a:spcPct val="90000"/>
              </a:lnSpc>
              <a:buClr>
                <a:schemeClr val="tx1"/>
              </a:buClr>
              <a:buFont typeface="Wingdings" pitchFamily="2" charset="2"/>
              <a:buChar char="§"/>
              <a:defRPr/>
            </a:pP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Acres are emerging from CRP within the two most recent crop years</a:t>
            </a:r>
          </a:p>
          <a:p>
            <a:pPr marL="1165860" lvl="3" indent="-342900" algn="l">
              <a:lnSpc>
                <a:spcPct val="90000"/>
              </a:lnSpc>
              <a:buClr>
                <a:schemeClr val="tx1"/>
              </a:buClr>
              <a:buFont typeface="Wingdings" pitchFamily="2" charset="2"/>
              <a:buChar char="§"/>
              <a:defRPr/>
            </a:pP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Acreage was not planted in at least two of the three previous crop years to comply with any other USDA program</a:t>
            </a:r>
          </a:p>
          <a:p>
            <a:pPr marL="1165860" lvl="3" indent="-342900" algn="l">
              <a:lnSpc>
                <a:spcPct val="90000"/>
              </a:lnSpc>
              <a:buClr>
                <a:schemeClr val="tx1"/>
              </a:buClr>
              <a:buFont typeface="Wingdings" pitchFamily="2" charset="2"/>
              <a:buChar char="§"/>
              <a:defRPr/>
            </a:pP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Such acreage constitutes 5% or less of the insured planted acreage in the unit</a:t>
            </a:r>
          </a:p>
          <a:p>
            <a:pPr marL="1165860" lvl="3" indent="-342900" algn="l">
              <a:lnSpc>
                <a:spcPct val="90000"/>
              </a:lnSpc>
              <a:buClr>
                <a:schemeClr val="tx1"/>
              </a:buClr>
              <a:buFont typeface="Wingdings" pitchFamily="2" charset="2"/>
              <a:buChar char="§"/>
              <a:defRPr/>
            </a:pP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Due to Rotation Requirements</a:t>
            </a:r>
          </a:p>
          <a:p>
            <a:pPr marL="1165860" lvl="3" indent="-342900" algn="l">
              <a:lnSpc>
                <a:spcPct val="90000"/>
              </a:lnSpc>
              <a:buClr>
                <a:schemeClr val="tx1"/>
              </a:buClr>
              <a:buFont typeface="Wingdings" pitchFamily="2" charset="2"/>
              <a:buChar char="§"/>
              <a:defRPr/>
            </a:pP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Provide us with the following by ARD</a:t>
            </a:r>
          </a:p>
          <a:p>
            <a:pPr marL="2194560" lvl="5" indent="-457200" algn="l">
              <a:lnSpc>
                <a:spcPct val="90000"/>
              </a:lnSpc>
              <a:buClr>
                <a:schemeClr val="tx1"/>
              </a:buClr>
              <a:buFont typeface="+mj-lt"/>
              <a:buAutoNum type="arabicPeriod"/>
              <a:defRPr/>
            </a:pP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Copy of 578 or 578PP from FSA that proves that the land has been planted in the past to a row crop (only need one year).</a:t>
            </a:r>
          </a:p>
          <a:p>
            <a:pPr marL="2194560" lvl="5" indent="-457200" algn="l">
              <a:lnSpc>
                <a:spcPct val="90000"/>
              </a:lnSpc>
              <a:buClr>
                <a:schemeClr val="tx1"/>
              </a:buClr>
              <a:buFont typeface="+mj-lt"/>
              <a:buAutoNum type="arabicPeriod"/>
              <a:defRPr/>
            </a:pP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FSA map marked as to the crop and where crop will be planted on NBG.</a:t>
            </a:r>
          </a:p>
          <a:p>
            <a:pPr marL="2194560" lvl="5" indent="-457200" algn="l">
              <a:lnSpc>
                <a:spcPct val="90000"/>
              </a:lnSpc>
              <a:buClr>
                <a:schemeClr val="tx1"/>
              </a:buClr>
              <a:buFont typeface="+mj-lt"/>
              <a:buAutoNum type="arabicPeriod"/>
              <a:defRPr/>
            </a:pP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NRCS conservation plan on NBG: You must provide documentation that one is, or will be, in place. If NRCS does not require a conservation plan, you must certify that one is not required.</a:t>
            </a:r>
          </a:p>
          <a:p>
            <a:pPr marL="1280160" lvl="3" indent="-457200" algn="l">
              <a:lnSpc>
                <a:spcPct val="90000"/>
              </a:lnSpc>
              <a:buClr>
                <a:schemeClr val="tx1"/>
              </a:buClr>
              <a:buFont typeface="Wingdings" pitchFamily="2" charset="2"/>
              <a:buChar char="§"/>
              <a:defRPr/>
            </a:pP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WA required by SCD if exceeds 320 acres</a:t>
            </a:r>
          </a:p>
          <a:p>
            <a:pPr marL="2080260" lvl="5" indent="-342900" algn="l">
              <a:lnSpc>
                <a:spcPct val="90000"/>
              </a:lnSpc>
              <a:buClr>
                <a:schemeClr val="accent3"/>
              </a:buClr>
              <a:buFont typeface="+mj-lt"/>
              <a:buAutoNum type="arabicPeriod"/>
              <a:defRPr/>
            </a:pPr>
            <a:endPar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365760" lvl="2" algn="l">
              <a:lnSpc>
                <a:spcPct val="90000"/>
              </a:lnSpc>
              <a:buClr>
                <a:schemeClr val="accent3"/>
              </a:buClr>
              <a:defRPr/>
            </a:pP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You will receive (if approved) either 80% of county T-Yield or 65% county T-Yield</a:t>
            </a:r>
          </a:p>
          <a:p>
            <a:pPr marL="365760" lvl="2" algn="l">
              <a:lnSpc>
                <a:spcPct val="90000"/>
              </a:lnSpc>
              <a:buClr>
                <a:schemeClr val="accent3"/>
              </a:buClr>
              <a:defRPr/>
            </a:pPr>
            <a:endParaRPr lang="en-US" sz="16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365760" lvl="2" algn="l">
              <a:lnSpc>
                <a:spcPct val="90000"/>
              </a:lnSpc>
              <a:buClr>
                <a:schemeClr val="accent3"/>
              </a:buClr>
              <a:defRPr/>
            </a:pP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Note: -Production must be kept and reported separately only for the first year. </a:t>
            </a:r>
            <a:b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b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-Stay one year ahead to avoid land being declared as NBG. </a:t>
            </a:r>
            <a:b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b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-Have another entity plant a crop on NBG acreage. </a:t>
            </a:r>
            <a:b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br>
            <a:r>
              <a:rPr lang="en-US" sz="1400" b="1"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-You do have the option to not insure the first year.</a:t>
            </a:r>
          </a:p>
          <a:p>
            <a:pPr marL="274320" lvl="1" algn="just">
              <a:lnSpc>
                <a:spcPct val="90000"/>
              </a:lnSpc>
              <a:buClr>
                <a:schemeClr val="accent3"/>
              </a:buClr>
              <a:defRPr/>
            </a:pPr>
            <a:endParaRPr lang="en-US" sz="2400" b="1" i="0" dirty="0">
              <a:solidFill>
                <a:schemeClr val="tx2"/>
              </a:solidFill>
              <a:latin typeface="Calibri Light" pitchFamily="34" charset="0"/>
              <a:cs typeface="Arial" pitchFamily="34" charset="0"/>
            </a:endParaRPr>
          </a:p>
        </p:txBody>
      </p:sp>
    </p:spTree>
    <p:extLst>
      <p:ext uri="{BB962C8B-B14F-4D97-AF65-F5344CB8AC3E}">
        <p14:creationId xmlns:p14="http://schemas.microsoft.com/office/powerpoint/2010/main" val="2619195578"/>
      </p:ext>
    </p:extLst>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sz="quarter" idx="13"/>
          </p:nvPr>
        </p:nvSpPr>
        <p:spPr>
          <a:xfrm>
            <a:off x="381000" y="990600"/>
            <a:ext cx="8496300" cy="5334000"/>
          </a:xfrm>
        </p:spPr>
        <p:txBody>
          <a:bodyPr>
            <a:normAutofit/>
          </a:bodyPr>
          <a:lstStyle/>
          <a:p>
            <a:pPr>
              <a:lnSpc>
                <a:spcPct val="80000"/>
              </a:lnSpc>
              <a:buClr>
                <a:schemeClr val="accent3"/>
              </a:buClr>
              <a:buFont typeface="Wingdings" pitchFamily="2" charset="2"/>
              <a:buChar char="§"/>
            </a:pP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Your acreage report is the </a:t>
            </a:r>
            <a:r>
              <a:rPr lang="en-US" sz="2400" i="0" u="sng" dirty="0">
                <a:solidFill>
                  <a:schemeClr val="tx2"/>
                </a:solidFill>
                <a:effectLst>
                  <a:outerShdw blurRad="38100" dist="38100" dir="2700000" algn="tl">
                    <a:srgbClr val="000000">
                      <a:alpha val="43137"/>
                    </a:srgbClr>
                  </a:outerShdw>
                </a:effectLst>
                <a:latin typeface="Arial" pitchFamily="34" charset="0"/>
                <a:cs typeface="Arial" pitchFamily="34" charset="0"/>
              </a:rPr>
              <a:t>key</a:t>
            </a: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 to your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policy</a:t>
            </a:r>
          </a:p>
          <a:p>
            <a:pPr>
              <a:lnSpc>
                <a:spcPct val="80000"/>
              </a:lnSpc>
              <a:buClr>
                <a:schemeClr val="accent3"/>
              </a:buClr>
              <a:buFont typeface="Wingdings" pitchFamily="2" charset="2"/>
              <a:buChar char="§"/>
            </a:pPr>
            <a:endPar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nSpc>
                <a:spcPct val="80000"/>
              </a:lnSpc>
              <a:buClr>
                <a:schemeClr val="accent3"/>
              </a:buClr>
              <a:buFont typeface="Wingdings" pitchFamily="2" charset="2"/>
              <a:buChar char="§"/>
            </a:pP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Report ALL crops to FSA first</a:t>
            </a:r>
          </a:p>
          <a:p>
            <a:pPr lvl="2">
              <a:lnSpc>
                <a:spcPct val="80000"/>
              </a:lnSpc>
              <a:buClr>
                <a:schemeClr val="accent3"/>
              </a:buClr>
              <a:buFont typeface="Wingdings" pitchFamily="2" charset="2"/>
              <a:buChar char="§"/>
            </a:pP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FSA </a:t>
            </a: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Maps</a:t>
            </a:r>
          </a:p>
          <a:p>
            <a:pPr lvl="3">
              <a:lnSpc>
                <a:spcPct val="80000"/>
              </a:lnSpc>
              <a:buClr>
                <a:schemeClr val="accent3"/>
              </a:buClr>
              <a:buFont typeface="Wingdings" pitchFamily="2" charset="2"/>
              <a:buChar char="§"/>
            </a:pP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Adjust field boundaries if necessary</a:t>
            </a:r>
          </a:p>
          <a:p>
            <a:pPr lvl="3">
              <a:lnSpc>
                <a:spcPct val="80000"/>
              </a:lnSpc>
              <a:buClr>
                <a:schemeClr val="accent3"/>
              </a:buClr>
              <a:buFont typeface="Wingdings" pitchFamily="2" charset="2"/>
              <a:buChar char="§"/>
            </a:pP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Remove areas of a field not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planted</a:t>
            </a:r>
          </a:p>
          <a:p>
            <a:pPr lvl="3">
              <a:lnSpc>
                <a:spcPct val="80000"/>
              </a:lnSpc>
              <a:buClr>
                <a:schemeClr val="accent3"/>
              </a:buClr>
              <a:buFont typeface="Wingdings" pitchFamily="2" charset="2"/>
              <a:buChar char="§"/>
            </a:pPr>
            <a:endPar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marL="274320" lvl="1" indent="-274320">
              <a:lnSpc>
                <a:spcPct val="80000"/>
              </a:lnSpc>
              <a:buClr>
                <a:schemeClr val="accent3"/>
              </a:buClr>
              <a:buFont typeface="Wingdings" pitchFamily="2" charset="2"/>
              <a:buChar char="§"/>
            </a:pP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Crop Insurance and FSA data must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match</a:t>
            </a:r>
          </a:p>
          <a:p>
            <a:pPr marL="457200" lvl="1" indent="0">
              <a:lnSpc>
                <a:spcPct val="80000"/>
              </a:lnSpc>
              <a:buClr>
                <a:schemeClr val="accent3"/>
              </a:buClr>
              <a:buNone/>
            </a:pPr>
            <a:endPar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nSpc>
                <a:spcPct val="80000"/>
              </a:lnSpc>
              <a:buClr>
                <a:schemeClr val="accent3"/>
              </a:buClr>
              <a:buFont typeface="Wingdings" pitchFamily="2" charset="2"/>
              <a:buChar char="§"/>
            </a:pP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Obtain copy of 578 Producer Print (PP) forward to </a:t>
            </a:r>
            <a:r>
              <a:rPr lang="en-US" sz="24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us</a:t>
            </a:r>
          </a:p>
          <a:p>
            <a:pPr>
              <a:lnSpc>
                <a:spcPct val="80000"/>
              </a:lnSpc>
              <a:buClr>
                <a:schemeClr val="accent3"/>
              </a:buClr>
              <a:buFont typeface="Wingdings" pitchFamily="2" charset="2"/>
              <a:buChar char="§"/>
            </a:pPr>
            <a:endPar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nSpc>
                <a:spcPct val="80000"/>
              </a:lnSpc>
              <a:buClr>
                <a:schemeClr val="accent3"/>
              </a:buClr>
              <a:buFont typeface="Wingdings" pitchFamily="2" charset="2"/>
              <a:buChar char="§"/>
            </a:pP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Review Schedule of Insurance</a:t>
            </a:r>
          </a:p>
          <a:p>
            <a:pPr lvl="1">
              <a:lnSpc>
                <a:spcPct val="80000"/>
              </a:lnSpc>
              <a:buClr>
                <a:schemeClr val="accent3"/>
              </a:buClr>
              <a:buFont typeface="Wingdings" pitchFamily="2" charset="2"/>
              <a:buChar char="§"/>
            </a:pPr>
            <a:r>
              <a:rPr lang="en-US" sz="2400" i="0" dirty="0">
                <a:solidFill>
                  <a:schemeClr val="tx2"/>
                </a:solidFill>
                <a:effectLst>
                  <a:outerShdw blurRad="38100" dist="38100" dir="2700000" algn="tl">
                    <a:srgbClr val="000000">
                      <a:alpha val="43137"/>
                    </a:srgbClr>
                  </a:outerShdw>
                </a:effectLst>
                <a:latin typeface="Arial" pitchFamily="34" charset="0"/>
                <a:cs typeface="Arial" pitchFamily="34" charset="0"/>
              </a:rPr>
              <a:t>Report any errors immediately</a:t>
            </a:r>
          </a:p>
          <a:p>
            <a:pPr lvl="1">
              <a:lnSpc>
                <a:spcPct val="80000"/>
              </a:lnSpc>
              <a:buFont typeface="Wingdings" pitchFamily="2" charset="2"/>
              <a:buNone/>
            </a:pPr>
            <a:endParaRPr lang="en-US" sz="1800" dirty="0"/>
          </a:p>
        </p:txBody>
      </p:sp>
      <p:sp>
        <p:nvSpPr>
          <p:cNvPr id="2" name="Rectangle 1"/>
          <p:cNvSpPr/>
          <p:nvPr/>
        </p:nvSpPr>
        <p:spPr>
          <a:xfrm>
            <a:off x="0" y="0"/>
            <a:ext cx="9144000" cy="707886"/>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Acreage Report</a:t>
            </a:r>
          </a:p>
        </p:txBody>
      </p:sp>
    </p:spTree>
    <p:extLst>
      <p:ext uri="{BB962C8B-B14F-4D97-AF65-F5344CB8AC3E}">
        <p14:creationId xmlns:p14="http://schemas.microsoft.com/office/powerpoint/2010/main" val="1000091429"/>
      </p:ext>
    </p:extLst>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quarter" idx="13"/>
          </p:nvPr>
        </p:nvSpPr>
        <p:spPr>
          <a:xfrm>
            <a:off x="0" y="838200"/>
            <a:ext cx="8915400" cy="6248400"/>
          </a:xfrm>
        </p:spPr>
        <p:txBody>
          <a:bodyPr>
            <a:normAutofit/>
          </a:bodyPr>
          <a:lstStyle/>
          <a:p>
            <a:pPr>
              <a:lnSpc>
                <a:spcPct val="90000"/>
              </a:lnSpc>
              <a:buClr>
                <a:schemeClr val="accent3"/>
              </a:buClr>
              <a:buFont typeface="Wingdings" pitchFamily="2" charset="2"/>
              <a:buChar char="§"/>
            </a:pPr>
            <a:r>
              <a:rPr lang="en-US" sz="1600" i="0" dirty="0">
                <a:effectLst>
                  <a:outerShdw blurRad="38100" dist="38100" dir="2700000" algn="tl">
                    <a:srgbClr val="000000">
                      <a:alpha val="43137"/>
                    </a:srgbClr>
                  </a:outerShdw>
                </a:effectLst>
                <a:latin typeface="Tahoma" pitchFamily="34" charset="0"/>
                <a:cs typeface="Tahoma" pitchFamily="34" charset="0"/>
              </a:rPr>
              <a:t> </a:t>
            </a: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Provide timely notice</a:t>
            </a:r>
          </a:p>
          <a:p>
            <a:pPr lvl="1">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Policy provisions state you need to </a:t>
            </a:r>
            <a:r>
              <a:rPr lang="en-US" sz="1800" b="1" i="0" dirty="0">
                <a:solidFill>
                  <a:schemeClr val="tx2"/>
                </a:solidFill>
                <a:effectLst>
                  <a:outerShdw blurRad="38100" dist="38100" dir="2700000" algn="tl">
                    <a:srgbClr val="000000">
                      <a:alpha val="43137"/>
                    </a:srgbClr>
                  </a:outerShdw>
                </a:effectLst>
                <a:latin typeface="Arial" pitchFamily="34" charset="0"/>
                <a:cs typeface="Arial" pitchFamily="34" charset="0"/>
              </a:rPr>
              <a:t>notify us</a:t>
            </a: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 within 72 hours of your initial discovery of damage or at least </a:t>
            </a:r>
            <a:r>
              <a:rPr lang="en-US" sz="1800" b="1" i="0" dirty="0">
                <a:solidFill>
                  <a:schemeClr val="tx2"/>
                </a:solidFill>
                <a:effectLst>
                  <a:outerShdw blurRad="38100" dist="38100" dir="2700000" algn="tl">
                    <a:srgbClr val="000000">
                      <a:alpha val="43137"/>
                    </a:srgbClr>
                  </a:outerShdw>
                </a:effectLst>
                <a:latin typeface="Arial" pitchFamily="34" charset="0"/>
                <a:cs typeface="Arial" pitchFamily="34" charset="0"/>
              </a:rPr>
              <a:t>15 days prior to or during harvest</a:t>
            </a: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 </a:t>
            </a:r>
          </a:p>
          <a:p>
            <a:pPr lvl="1">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You must leave approved inspection strips for appraisal if </a:t>
            </a:r>
            <a:r>
              <a:rPr lang="en-US" sz="1800" b="1" i="0" dirty="0">
                <a:solidFill>
                  <a:schemeClr val="accent2"/>
                </a:solidFill>
                <a:effectLst>
                  <a:outerShdw blurRad="38100" dist="38100" dir="2700000" algn="tl">
                    <a:srgbClr val="000000">
                      <a:alpha val="43137"/>
                    </a:srgbClr>
                  </a:outerShdw>
                </a:effectLst>
                <a:latin typeface="Arial" pitchFamily="34" charset="0"/>
                <a:cs typeface="Arial" pitchFamily="34" charset="0"/>
              </a:rPr>
              <a:t>crop is being destroyed</a:t>
            </a:r>
            <a:r>
              <a:rPr lang="en-US" sz="1800" i="0" dirty="0">
                <a:solidFill>
                  <a:schemeClr val="accent2"/>
                </a:solidFill>
                <a:effectLst>
                  <a:outerShdw blurRad="38100" dist="38100" dir="2700000" algn="tl">
                    <a:srgbClr val="000000">
                      <a:alpha val="43137"/>
                    </a:srgbClr>
                  </a:outerShdw>
                </a:effectLst>
                <a:latin typeface="Arial" pitchFamily="34" charset="0"/>
                <a:cs typeface="Arial" pitchFamily="34" charset="0"/>
              </a:rPr>
              <a:t> </a:t>
            </a: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or</a:t>
            </a:r>
            <a:r>
              <a:rPr lang="en-US" sz="1800" i="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sz="1800" b="1" i="0" dirty="0">
                <a:solidFill>
                  <a:schemeClr val="accent2"/>
                </a:solidFill>
                <a:effectLst>
                  <a:outerShdw blurRad="38100" dist="38100" dir="2700000" algn="tl">
                    <a:srgbClr val="000000">
                      <a:alpha val="43137"/>
                    </a:srgbClr>
                  </a:outerShdw>
                </a:effectLst>
                <a:latin typeface="Arial" pitchFamily="34" charset="0"/>
                <a:cs typeface="Arial" pitchFamily="34" charset="0"/>
              </a:rPr>
              <a:t>put to another use</a:t>
            </a:r>
            <a:r>
              <a:rPr lang="en-US" sz="1800" i="0" dirty="0">
                <a:solidFill>
                  <a:schemeClr val="accent2"/>
                </a:solidFill>
                <a:effectLst>
                  <a:outerShdw blurRad="38100" dist="38100" dir="2700000" algn="tl">
                    <a:srgbClr val="000000">
                      <a:alpha val="43137"/>
                    </a:srgbClr>
                  </a:outerShdw>
                </a:effectLst>
                <a:latin typeface="Arial" pitchFamily="34" charset="0"/>
                <a:cs typeface="Arial" pitchFamily="34" charset="0"/>
              </a:rPr>
              <a:t> </a:t>
            </a: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other than originally intended</a:t>
            </a:r>
          </a:p>
          <a:p>
            <a:pPr lvl="2">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Not needed if adjuster can make an immediate appraisal</a:t>
            </a:r>
          </a:p>
          <a:p>
            <a:pPr>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You must provide acceptable records of production</a:t>
            </a:r>
          </a:p>
          <a:p>
            <a:pPr lvl="1">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Weigh </a:t>
            </a:r>
            <a:r>
              <a:rPr lang="en-US" sz="18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tickets/Settlement sheets</a:t>
            </a:r>
            <a:endPar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endParaRPr>
          </a:p>
          <a:p>
            <a:pPr lvl="2">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Cannot have a split load or a receipt without a backup farm management record</a:t>
            </a:r>
          </a:p>
          <a:p>
            <a:pPr>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Quality adjustment requirements for grain</a:t>
            </a:r>
          </a:p>
          <a:p>
            <a:pPr lvl="1">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Mycotoxins</a:t>
            </a:r>
          </a:p>
          <a:p>
            <a:pPr lvl="2">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Verification</a:t>
            </a:r>
          </a:p>
          <a:p>
            <a:pPr lvl="3">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Producer obtains a sample/verifies there is a problem</a:t>
            </a:r>
          </a:p>
          <a:p>
            <a:pPr lvl="4">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Producer test kits, State Dept. of Agriculture, Extension Services  </a:t>
            </a:r>
          </a:p>
          <a:p>
            <a:pPr lvl="3">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Producer notifies us of the results</a:t>
            </a:r>
          </a:p>
          <a:p>
            <a:pPr lvl="2">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Certification</a:t>
            </a:r>
          </a:p>
          <a:p>
            <a:pPr lvl="3">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Third party (adjuster) must obtain a </a:t>
            </a:r>
            <a:r>
              <a:rPr lang="en-US" sz="1800" b="1" i="0" dirty="0">
                <a:solidFill>
                  <a:schemeClr val="accent2"/>
                </a:solidFill>
                <a:effectLst>
                  <a:outerShdw blurRad="38100" dist="38100" dir="2700000" algn="tl">
                    <a:srgbClr val="000000">
                      <a:alpha val="43137"/>
                    </a:srgbClr>
                  </a:outerShdw>
                </a:effectLst>
                <a:latin typeface="Arial" pitchFamily="34" charset="0"/>
                <a:cs typeface="Arial" pitchFamily="34" charset="0"/>
              </a:rPr>
              <a:t>sample</a:t>
            </a:r>
            <a:r>
              <a:rPr lang="en-US" sz="1800" i="0" dirty="0">
                <a:solidFill>
                  <a:schemeClr val="accent3">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for each </a:t>
            </a:r>
            <a:r>
              <a:rPr lang="en-US" sz="1800" b="1" i="0" dirty="0">
                <a:solidFill>
                  <a:schemeClr val="accent2"/>
                </a:solidFill>
                <a:effectLst>
                  <a:outerShdw blurRad="38100" dist="38100" dir="2700000" algn="tl">
                    <a:srgbClr val="000000">
                      <a:alpha val="43137"/>
                    </a:srgbClr>
                  </a:outerShdw>
                </a:effectLst>
                <a:latin typeface="Arial" pitchFamily="34" charset="0"/>
                <a:cs typeface="Arial" pitchFamily="34" charset="0"/>
              </a:rPr>
              <a:t>unit</a:t>
            </a:r>
          </a:p>
          <a:p>
            <a:pPr lvl="4">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Sends sample with payment to certified lab for results</a:t>
            </a:r>
          </a:p>
          <a:p>
            <a:pPr lvl="3">
              <a:lnSpc>
                <a:spcPct val="90000"/>
              </a:lnSpc>
              <a:buClr>
                <a:schemeClr val="accent3"/>
              </a:buClr>
              <a:buFont typeface="Wingdings" pitchFamily="2" charset="2"/>
              <a:buChar char="§"/>
            </a:pPr>
            <a:r>
              <a:rPr lang="en-US" sz="1800" i="0" dirty="0">
                <a:solidFill>
                  <a:schemeClr val="tx2"/>
                </a:solidFill>
                <a:effectLst>
                  <a:outerShdw blurRad="38100" dist="38100" dir="2700000" algn="tl">
                    <a:srgbClr val="000000">
                      <a:alpha val="43137"/>
                    </a:srgbClr>
                  </a:outerShdw>
                </a:effectLst>
                <a:latin typeface="Arial" pitchFamily="34" charset="0"/>
                <a:cs typeface="Arial" pitchFamily="34" charset="0"/>
              </a:rPr>
              <a:t>Results determine quality adjustment</a:t>
            </a:r>
          </a:p>
        </p:txBody>
      </p:sp>
      <p:sp>
        <p:nvSpPr>
          <p:cNvPr id="2" name="Rectangle 1"/>
          <p:cNvSpPr/>
          <p:nvPr/>
        </p:nvSpPr>
        <p:spPr>
          <a:xfrm>
            <a:off x="0" y="0"/>
            <a:ext cx="9143999" cy="707886"/>
          </a:xfrm>
          <a:prstGeom prst="rect">
            <a:avLst/>
          </a:prstGeom>
          <a:noFill/>
          <a:effectLst>
            <a:outerShdw blurRad="50800" dist="38100" dir="2700000" algn="tl" rotWithShape="0">
              <a:prstClr val="black">
                <a:alpha val="40000"/>
              </a:prstClr>
            </a:outerShdw>
          </a:effectLst>
        </p:spPr>
        <p:txBody>
          <a:bodyPr wrap="square" lIns="91440" tIns="45720" rIns="91440" bIns="45720">
            <a:spAutoFit/>
          </a:bodyPr>
          <a:lstStyle/>
          <a:p>
            <a:pPr algn="ctr"/>
            <a:r>
              <a:rPr lang="en-U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Loss Time</a:t>
            </a:r>
          </a:p>
        </p:txBody>
      </p:sp>
    </p:spTree>
    <p:extLst>
      <p:ext uri="{BB962C8B-B14F-4D97-AF65-F5344CB8AC3E}">
        <p14:creationId xmlns:p14="http://schemas.microsoft.com/office/powerpoint/2010/main" val="201726129"/>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97796866"/>
              </p:ext>
            </p:extLst>
          </p:nvPr>
        </p:nvGraphicFramePr>
        <p:xfrm>
          <a:off x="0" y="965775"/>
          <a:ext cx="9067800" cy="589222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0" y="0"/>
            <a:ext cx="9144000" cy="646331"/>
          </a:xfrm>
          <a:prstGeom prst="rect">
            <a:avLst/>
          </a:prstGeom>
          <a:noFill/>
        </p:spPr>
        <p:txBody>
          <a:bodyPr wrap="square" lIns="91440" tIns="45720" rIns="91440" bIns="4572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Causes For Crop Loss</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890846663"/>
      </p:ext>
    </p:extLst>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232475"/>
          </a:xfrm>
          <a:prstGeom prst="rect">
            <a:avLst/>
          </a:prstGeom>
        </p:spPr>
        <p:txBody>
          <a:bodyPr wrap="square">
            <a:spAutoFit/>
          </a:bodyPr>
          <a:lstStyle/>
          <a:p>
            <a:pPr algn="just"/>
            <a:r>
              <a:rPr lang="en-US" sz="2100" dirty="0">
                <a:solidFill>
                  <a:schemeClr val="tx2"/>
                </a:solidFill>
                <a:effectLst>
                  <a:outerShdw blurRad="38100" dist="38100" dir="2700000" algn="tl">
                    <a:srgbClr val="000000">
                      <a:alpha val="43137"/>
                    </a:srgbClr>
                  </a:outerShdw>
                </a:effectLst>
              </a:rPr>
              <a:t>Aflatoxin level in excess of 300 ppb, Vomitoxin level in excess of 10ppm.  A claim will not be completed until such production is sold, or destroyed</a:t>
            </a:r>
            <a:r>
              <a:rPr lang="en-US" sz="2100" dirty="0" smtClean="0">
                <a:solidFill>
                  <a:schemeClr val="tx2"/>
                </a:solidFill>
                <a:effectLst>
                  <a:outerShdw blurRad="38100" dist="38100" dir="2700000" algn="tl">
                    <a:srgbClr val="000000">
                      <a:alpha val="43137"/>
                    </a:srgbClr>
                  </a:outerShdw>
                </a:effectLst>
              </a:rPr>
              <a:t>.</a:t>
            </a:r>
          </a:p>
          <a:p>
            <a:pPr algn="just"/>
            <a:endParaRPr lang="en-US" sz="2100" dirty="0">
              <a:solidFill>
                <a:schemeClr val="tx2"/>
              </a:solidFill>
              <a:effectLst>
                <a:outerShdw blurRad="38100" dist="38100" dir="2700000" algn="tl">
                  <a:srgbClr val="000000">
                    <a:alpha val="43137"/>
                  </a:srgbClr>
                </a:outerShdw>
              </a:effectLst>
            </a:endParaRPr>
          </a:p>
          <a:p>
            <a:pPr algn="just"/>
            <a:r>
              <a:rPr lang="en-US" sz="2100" dirty="0">
                <a:solidFill>
                  <a:schemeClr val="tx2"/>
                </a:solidFill>
                <a:effectLst>
                  <a:outerShdw blurRad="38100" dist="38100" dir="2700000" algn="tl">
                    <a:srgbClr val="000000">
                      <a:alpha val="43137"/>
                    </a:srgbClr>
                  </a:outerShdw>
                </a:effectLst>
              </a:rPr>
              <a:t>Aflatoxin samples must be obtained before grain is put into storage.  Vomitoxin samples may be obtained from storage</a:t>
            </a:r>
            <a:r>
              <a:rPr lang="en-US" sz="2100" dirty="0" smtClean="0">
                <a:solidFill>
                  <a:schemeClr val="tx2"/>
                </a:solidFill>
                <a:effectLst>
                  <a:outerShdw blurRad="38100" dist="38100" dir="2700000" algn="tl">
                    <a:srgbClr val="000000">
                      <a:alpha val="43137"/>
                    </a:srgbClr>
                  </a:outerShdw>
                </a:effectLst>
              </a:rPr>
              <a:t>.</a:t>
            </a:r>
          </a:p>
          <a:p>
            <a:pPr algn="just"/>
            <a:endParaRPr lang="en-US" sz="2100" dirty="0">
              <a:solidFill>
                <a:schemeClr val="tx2"/>
              </a:solidFill>
              <a:effectLst>
                <a:outerShdw blurRad="38100" dist="38100" dir="2700000" algn="tl">
                  <a:srgbClr val="000000">
                    <a:alpha val="43137"/>
                  </a:srgbClr>
                </a:outerShdw>
              </a:effectLst>
            </a:endParaRPr>
          </a:p>
          <a:p>
            <a:pPr algn="just"/>
            <a:r>
              <a:rPr lang="en-US" sz="2100" dirty="0">
                <a:solidFill>
                  <a:schemeClr val="tx2"/>
                </a:solidFill>
                <a:effectLst>
                  <a:outerShdw blurRad="38100" dist="38100" dir="2700000" algn="tl">
                    <a:srgbClr val="000000">
                      <a:alpha val="43137"/>
                    </a:srgbClr>
                  </a:outerShdw>
                </a:effectLst>
              </a:rPr>
              <a:t>If production qualifying under Section C3 is destroyed in a manner acceptable to us, the DF will be 1.000. For production destroyed in a manner unacceptable to us, production will not be adjusted for any quality deficiencies listed in Section C.</a:t>
            </a:r>
          </a:p>
          <a:p>
            <a:pPr algn="l"/>
            <a:r>
              <a:rPr lang="en-US" sz="2100" dirty="0">
                <a:solidFill>
                  <a:schemeClr val="tx2"/>
                </a:solidFill>
                <a:effectLst>
                  <a:outerShdw blurRad="38100" dist="38100" dir="2700000" algn="tl">
                    <a:srgbClr val="000000">
                      <a:alpha val="43137"/>
                    </a:srgbClr>
                  </a:outerShdw>
                </a:effectLst>
              </a:rPr>
              <a:t>		</a:t>
            </a:r>
            <a:endParaRPr lang="en-US" sz="2100" dirty="0" smtClean="0">
              <a:solidFill>
                <a:schemeClr val="tx2"/>
              </a:solidFill>
              <a:effectLst>
                <a:outerShdw blurRad="38100" dist="38100" dir="2700000" algn="tl">
                  <a:srgbClr val="000000">
                    <a:alpha val="43137"/>
                  </a:srgbClr>
                </a:outerShdw>
              </a:effectLst>
            </a:endParaRPr>
          </a:p>
          <a:p>
            <a:r>
              <a:rPr lang="en-US" sz="2100" dirty="0" smtClean="0">
                <a:solidFill>
                  <a:schemeClr val="tx2"/>
                </a:solidFill>
                <a:effectLst>
                  <a:outerShdw blurRad="38100" dist="38100" dir="2700000" algn="tl">
                    <a:srgbClr val="000000">
                      <a:alpha val="43137"/>
                    </a:srgbClr>
                  </a:outerShdw>
                </a:effectLst>
              </a:rPr>
              <a:t>The </a:t>
            </a:r>
            <a:r>
              <a:rPr lang="en-US" sz="2100" dirty="0">
                <a:solidFill>
                  <a:schemeClr val="tx2"/>
                </a:solidFill>
                <a:effectLst>
                  <a:outerShdw blurRad="38100" dist="38100" dir="2700000" algn="tl">
                    <a:srgbClr val="000000">
                      <a:alpha val="43137"/>
                    </a:srgbClr>
                  </a:outerShdw>
                </a:effectLst>
              </a:rPr>
              <a:t>DF for unsold production</a:t>
            </a:r>
          </a:p>
          <a:p>
            <a:pPr marL="3086100" lvl="6" indent="-342900">
              <a:buFont typeface="Arial" pitchFamily="34" charset="0"/>
              <a:buChar char="•"/>
            </a:pPr>
            <a:r>
              <a:rPr lang="en-US" sz="2100" dirty="0">
                <a:solidFill>
                  <a:schemeClr val="tx2"/>
                </a:solidFill>
                <a:effectLst>
                  <a:outerShdw blurRad="38100" dist="38100" dir="2700000" algn="tl">
                    <a:srgbClr val="000000">
                      <a:alpha val="43137"/>
                    </a:srgbClr>
                  </a:outerShdw>
                </a:effectLst>
              </a:rPr>
              <a:t>DF for Vomitoxin:</a:t>
            </a:r>
          </a:p>
          <a:p>
            <a:pPr marL="3543300" lvl="7" indent="-342900">
              <a:buFont typeface="Arial" pitchFamily="34" charset="0"/>
              <a:buChar char="•"/>
            </a:pPr>
            <a:r>
              <a:rPr lang="en-US" sz="2100" dirty="0">
                <a:solidFill>
                  <a:schemeClr val="tx2"/>
                </a:solidFill>
                <a:effectLst>
                  <a:outerShdw blurRad="38100" dist="38100" dir="2700000" algn="tl">
                    <a:srgbClr val="000000">
                      <a:alpha val="43137"/>
                    </a:srgbClr>
                  </a:outerShdw>
                </a:effectLst>
              </a:rPr>
              <a:t>Vomitoxin Range	</a:t>
            </a:r>
            <a:r>
              <a:rPr lang="en-US" sz="2100" dirty="0" smtClean="0">
                <a:solidFill>
                  <a:schemeClr val="tx2"/>
                </a:solidFill>
                <a:effectLst>
                  <a:outerShdw blurRad="38100" dist="38100" dir="2700000" algn="tl">
                    <a:srgbClr val="000000">
                      <a:alpha val="43137"/>
                    </a:srgbClr>
                  </a:outerShdw>
                </a:effectLst>
              </a:rPr>
              <a:t>DF</a:t>
            </a:r>
            <a:endParaRPr lang="en-US" sz="2100" dirty="0">
              <a:solidFill>
                <a:schemeClr val="tx2"/>
              </a:solidFill>
              <a:effectLst>
                <a:outerShdw blurRad="38100" dist="38100" dir="2700000" algn="tl">
                  <a:srgbClr val="000000">
                    <a:alpha val="43137"/>
                  </a:srgbClr>
                </a:outerShdw>
              </a:effectLst>
            </a:endParaRPr>
          </a:p>
          <a:p>
            <a:pPr marL="3543300" lvl="7" indent="-342900">
              <a:buFont typeface="Arial" pitchFamily="34" charset="0"/>
              <a:buChar char="•"/>
            </a:pPr>
            <a:r>
              <a:rPr lang="en-US" sz="2100" dirty="0" smtClean="0">
                <a:solidFill>
                  <a:schemeClr val="tx2"/>
                </a:solidFill>
                <a:effectLst>
                  <a:outerShdw blurRad="38100" dist="38100" dir="2700000" algn="tl">
                    <a:srgbClr val="000000">
                      <a:alpha val="43137"/>
                    </a:srgbClr>
                  </a:outerShdw>
                </a:effectLst>
              </a:rPr>
              <a:t>2.1 </a:t>
            </a:r>
            <a:r>
              <a:rPr lang="en-US" sz="2100" dirty="0">
                <a:solidFill>
                  <a:schemeClr val="tx2"/>
                </a:solidFill>
                <a:effectLst>
                  <a:outerShdw blurRad="38100" dist="38100" dir="2700000" algn="tl">
                    <a:srgbClr val="000000">
                      <a:alpha val="43137"/>
                    </a:srgbClr>
                  </a:outerShdw>
                </a:effectLst>
              </a:rPr>
              <a:t>– 10.0 ppm	</a:t>
            </a:r>
            <a:r>
              <a:rPr lang="en-US" sz="2100" dirty="0" smtClean="0">
                <a:solidFill>
                  <a:schemeClr val="tx2"/>
                </a:solidFill>
                <a:effectLst>
                  <a:outerShdw blurRad="38100" dist="38100" dir="2700000" algn="tl">
                    <a:srgbClr val="000000">
                      <a:alpha val="43137"/>
                    </a:srgbClr>
                  </a:outerShdw>
                </a:effectLst>
              </a:rPr>
              <a:t>	0.240-0.450</a:t>
            </a:r>
            <a:endParaRPr lang="en-US" sz="2100" dirty="0">
              <a:solidFill>
                <a:schemeClr val="tx2"/>
              </a:solidFill>
              <a:effectLst>
                <a:outerShdw blurRad="38100" dist="38100" dir="2700000" algn="tl">
                  <a:srgbClr val="000000">
                    <a:alpha val="43137"/>
                  </a:srgbClr>
                </a:outerShdw>
              </a:effectLst>
            </a:endParaRPr>
          </a:p>
          <a:p>
            <a:pPr marL="3086100" lvl="6" indent="-342900">
              <a:buFont typeface="Arial" pitchFamily="34" charset="0"/>
              <a:buChar char="•"/>
            </a:pPr>
            <a:r>
              <a:rPr lang="en-US" sz="2100" dirty="0">
                <a:solidFill>
                  <a:schemeClr val="tx2"/>
                </a:solidFill>
                <a:effectLst>
                  <a:outerShdw blurRad="38100" dist="38100" dir="2700000" algn="tl">
                    <a:srgbClr val="000000">
                      <a:alpha val="43137"/>
                    </a:srgbClr>
                  </a:outerShdw>
                </a:effectLst>
              </a:rPr>
              <a:t>DF for Aflatoxin:</a:t>
            </a:r>
          </a:p>
          <a:p>
            <a:pPr marL="3543300" lvl="7" indent="-342900">
              <a:buFont typeface="Arial" pitchFamily="34" charset="0"/>
              <a:buChar char="•"/>
            </a:pPr>
            <a:r>
              <a:rPr lang="en-US" sz="2100" dirty="0" smtClean="0">
                <a:solidFill>
                  <a:schemeClr val="tx2"/>
                </a:solidFill>
                <a:effectLst>
                  <a:outerShdw blurRad="38100" dist="38100" dir="2700000" algn="tl">
                    <a:srgbClr val="000000">
                      <a:alpha val="43137"/>
                    </a:srgbClr>
                  </a:outerShdw>
                </a:effectLst>
              </a:rPr>
              <a:t>Aflatoxin </a:t>
            </a:r>
            <a:r>
              <a:rPr lang="en-US" sz="2100" dirty="0">
                <a:solidFill>
                  <a:schemeClr val="tx2"/>
                </a:solidFill>
                <a:effectLst>
                  <a:outerShdw blurRad="38100" dist="38100" dir="2700000" algn="tl">
                    <a:srgbClr val="000000">
                      <a:alpha val="43137"/>
                    </a:srgbClr>
                  </a:outerShdw>
                </a:effectLst>
              </a:rPr>
              <a:t>Range	</a:t>
            </a:r>
            <a:r>
              <a:rPr lang="en-US" sz="2100" dirty="0" smtClean="0">
                <a:solidFill>
                  <a:schemeClr val="tx2"/>
                </a:solidFill>
                <a:effectLst>
                  <a:outerShdw blurRad="38100" dist="38100" dir="2700000" algn="tl">
                    <a:srgbClr val="000000">
                      <a:alpha val="43137"/>
                    </a:srgbClr>
                  </a:outerShdw>
                </a:effectLst>
              </a:rPr>
              <a:t>	DF</a:t>
            </a:r>
            <a:endParaRPr lang="en-US" sz="2100" dirty="0">
              <a:solidFill>
                <a:schemeClr val="tx2"/>
              </a:solidFill>
              <a:effectLst>
                <a:outerShdw blurRad="38100" dist="38100" dir="2700000" algn="tl">
                  <a:srgbClr val="000000">
                    <a:alpha val="43137"/>
                  </a:srgbClr>
                </a:outerShdw>
              </a:effectLst>
            </a:endParaRPr>
          </a:p>
          <a:p>
            <a:pPr marL="3543300" lvl="7" indent="-342900">
              <a:buFont typeface="Arial" pitchFamily="34" charset="0"/>
              <a:buChar char="•"/>
            </a:pPr>
            <a:r>
              <a:rPr lang="en-US" sz="2100" dirty="0" smtClean="0">
                <a:solidFill>
                  <a:schemeClr val="tx2"/>
                </a:solidFill>
                <a:effectLst>
                  <a:outerShdw blurRad="38100" dist="38100" dir="2700000" algn="tl">
                    <a:srgbClr val="000000">
                      <a:alpha val="43137"/>
                    </a:srgbClr>
                  </a:outerShdw>
                </a:effectLst>
              </a:rPr>
              <a:t>20.1 </a:t>
            </a:r>
            <a:r>
              <a:rPr lang="en-US" sz="2100" dirty="0">
                <a:solidFill>
                  <a:schemeClr val="tx2"/>
                </a:solidFill>
                <a:effectLst>
                  <a:outerShdw blurRad="38100" dist="38100" dir="2700000" algn="tl">
                    <a:srgbClr val="000000">
                      <a:alpha val="43137"/>
                    </a:srgbClr>
                  </a:outerShdw>
                </a:effectLst>
              </a:rPr>
              <a:t>– 300.0 ppb 	</a:t>
            </a:r>
            <a:r>
              <a:rPr lang="en-US" sz="2100" dirty="0" smtClean="0">
                <a:solidFill>
                  <a:schemeClr val="tx2"/>
                </a:solidFill>
                <a:effectLst>
                  <a:outerShdw blurRad="38100" dist="38100" dir="2700000" algn="tl">
                    <a:srgbClr val="000000">
                      <a:alpha val="43137"/>
                    </a:srgbClr>
                  </a:outerShdw>
                </a:effectLst>
              </a:rPr>
              <a:t>0.100-0.400</a:t>
            </a:r>
            <a:endParaRPr lang="en-US" sz="21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1539276"/>
      </p:ext>
    </p:extLst>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4294967295"/>
          </p:nvPr>
        </p:nvSpPr>
        <p:spPr>
          <a:xfrm>
            <a:off x="0" y="1295400"/>
            <a:ext cx="9144000" cy="5257800"/>
          </a:xfrm>
        </p:spPr>
        <p:txBody>
          <a:bodyPr>
            <a:normAutofit/>
          </a:bodyPr>
          <a:lstStyle/>
          <a:p>
            <a:pPr eaLnBrk="1" hangingPunct="1">
              <a:lnSpc>
                <a:spcPct val="9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Important dates/time lines</a:t>
            </a:r>
          </a:p>
          <a:p>
            <a:pPr lvl="1" eaLnBrk="1" hangingPunct="1">
              <a:lnSpc>
                <a:spcPct val="9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Refer to policy information sent annually or give us a call</a:t>
            </a:r>
          </a:p>
          <a:p>
            <a:pPr lvl="2" eaLnBrk="1" hangingPunct="1">
              <a:lnSpc>
                <a:spcPct val="9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Sales Closing</a:t>
            </a:r>
          </a:p>
          <a:p>
            <a:pPr lvl="3" eaLnBrk="1" hangingPunct="1">
              <a:lnSpc>
                <a:spcPct val="9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Make changes</a:t>
            </a:r>
          </a:p>
          <a:p>
            <a:pPr lvl="2" eaLnBrk="1" hangingPunct="1">
              <a:lnSpc>
                <a:spcPct val="9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Acreage Reporting</a:t>
            </a:r>
          </a:p>
          <a:p>
            <a:pPr lvl="3" eaLnBrk="1" hangingPunct="1">
              <a:lnSpc>
                <a:spcPct val="9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FSN</a:t>
            </a:r>
          </a:p>
          <a:p>
            <a:pPr lvl="4" eaLnBrk="1" hangingPunct="1">
              <a:lnSpc>
                <a:spcPct val="9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All FSN’s must be reported </a:t>
            </a:r>
          </a:p>
          <a:p>
            <a:pPr lvl="5">
              <a:lnSpc>
                <a:spcPct val="9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Penalty for not reporting</a:t>
            </a:r>
          </a:p>
          <a:p>
            <a:pPr lvl="3" eaLnBrk="1" hangingPunct="1">
              <a:lnSpc>
                <a:spcPct val="9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Acres</a:t>
            </a:r>
          </a:p>
          <a:p>
            <a:pPr lvl="4" eaLnBrk="1" hangingPunct="1">
              <a:lnSpc>
                <a:spcPct val="9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All insured and uninsured acres must be reported</a:t>
            </a:r>
          </a:p>
          <a:p>
            <a:pPr lvl="5">
              <a:lnSpc>
                <a:spcPct val="9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Penalty for misreported acres</a:t>
            </a:r>
          </a:p>
          <a:p>
            <a:pPr lvl="3" eaLnBrk="1" hangingPunct="1">
              <a:lnSpc>
                <a:spcPct val="9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Date Planted</a:t>
            </a:r>
          </a:p>
          <a:p>
            <a:pPr lvl="4" eaLnBrk="1" hangingPunct="1">
              <a:lnSpc>
                <a:spcPct val="9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Know your Final Plant and Late </a:t>
            </a: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P</a:t>
            </a: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lant dates for each crop</a:t>
            </a:r>
          </a:p>
        </p:txBody>
      </p:sp>
      <p:sp>
        <p:nvSpPr>
          <p:cNvPr id="2" name="Rectangle 1"/>
          <p:cNvSpPr/>
          <p:nvPr/>
        </p:nvSpPr>
        <p:spPr>
          <a:xfrm>
            <a:off x="0" y="1"/>
            <a:ext cx="9143999" cy="646331"/>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Key Points to Remember</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sz="quarter" idx="13"/>
          </p:nvPr>
        </p:nvSpPr>
        <p:spPr>
          <a:xfrm>
            <a:off x="0" y="1143000"/>
            <a:ext cx="9144000" cy="5029200"/>
          </a:xfrm>
        </p:spPr>
        <p:txBody>
          <a:bodyPr>
            <a:normAutofit/>
          </a:bodyPr>
          <a:lstStyle/>
          <a:p>
            <a:pPr marL="429768" lvl="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Prevented Plant</a:t>
            </a:r>
          </a:p>
          <a:p>
            <a:pPr lvl="2">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Must be reported timely</a:t>
            </a:r>
          </a:p>
          <a:p>
            <a:pPr lvl="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All documents must be the same</a:t>
            </a:r>
          </a:p>
          <a:p>
            <a:pPr lvl="2">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Policy</a:t>
            </a:r>
          </a:p>
          <a:p>
            <a:pPr lvl="2">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FSA</a:t>
            </a:r>
          </a:p>
          <a:p>
            <a:pPr lvl="4">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Report all crops to FSA</a:t>
            </a:r>
          </a:p>
          <a:p>
            <a:pPr lvl="4">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Make crop report from 578 PP or send to us</a:t>
            </a:r>
          </a:p>
          <a:p>
            <a:pPr lvl="2">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Sales Receipts</a:t>
            </a:r>
          </a:p>
          <a:p>
            <a:pPr>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Loss Reporting</a:t>
            </a:r>
          </a:p>
          <a:p>
            <a:pPr>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Report any suspected loss immediately</a:t>
            </a:r>
          </a:p>
          <a:p>
            <a:pPr lvl="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Adjuster will provide you with options</a:t>
            </a:r>
          </a:p>
          <a:p>
            <a:pPr lvl="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Do not destroy crop or put to another use until adjuster gives approval</a:t>
            </a:r>
          </a:p>
        </p:txBody>
      </p:sp>
      <p:sp>
        <p:nvSpPr>
          <p:cNvPr id="69634" name="Rectangle 2"/>
          <p:cNvSpPr>
            <a:spLocks noGrp="1" noChangeArrowheads="1"/>
          </p:cNvSpPr>
          <p:nvPr>
            <p:ph type="title"/>
          </p:nvPr>
        </p:nvSpPr>
        <p:spPr>
          <a:xfrm>
            <a:off x="0" y="0"/>
            <a:ext cx="3276600" cy="457200"/>
          </a:xfrm>
        </p:spPr>
        <p:txBody>
          <a:bodyPr>
            <a:noAutofit/>
          </a:bodyPr>
          <a:lstStyle/>
          <a:p>
            <a:pPr eaLnBrk="1" hangingPunct="1">
              <a:defRPr/>
            </a:pPr>
            <a:r>
              <a:rPr lang="en-US" sz="16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Key Points continued…</a:t>
            </a:r>
          </a:p>
        </p:txBody>
      </p:sp>
    </p:spTree>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sz="quarter" idx="13"/>
          </p:nvPr>
        </p:nvSpPr>
        <p:spPr>
          <a:xfrm>
            <a:off x="152400" y="1066800"/>
            <a:ext cx="8991600" cy="4572000"/>
          </a:xfrm>
        </p:spPr>
        <p:txBody>
          <a:bodyPr>
            <a:noAutofit/>
          </a:bodyPr>
          <a:lstStyle/>
          <a:p>
            <a:pPr>
              <a:lnSpc>
                <a:spcPct val="80000"/>
              </a:lnSpc>
              <a:buClr>
                <a:schemeClr val="accent3"/>
              </a:buClr>
              <a:buFont typeface="Wingdings" pitchFamily="2" charset="2"/>
              <a:buChar char="§"/>
              <a:defRPr/>
            </a:pPr>
            <a:r>
              <a:rPr lang="en-US" sz="2200" i="0" dirty="0">
                <a:solidFill>
                  <a:schemeClr val="tx2"/>
                </a:solidFill>
                <a:effectLst>
                  <a:outerShdw blurRad="50800" dist="50800" dir="5400000" algn="ctr" rotWithShape="0">
                    <a:schemeClr val="bg1">
                      <a:alpha val="42000"/>
                    </a:schemeClr>
                  </a:outerShdw>
                </a:effectLst>
                <a:latin typeface="Arial" panose="020B0604020202020204" pitchFamily="34" charset="0"/>
                <a:cs typeface="Arial" panose="020B0604020202020204" pitchFamily="34" charset="0"/>
              </a:rPr>
              <a:t>Carry over production (old crop) </a:t>
            </a:r>
            <a:r>
              <a:rPr lang="en-US" sz="2200" i="0" u="sng" dirty="0">
                <a:solidFill>
                  <a:schemeClr val="tx2"/>
                </a:solidFill>
                <a:effectLst>
                  <a:outerShdw blurRad="50800" dist="50800" dir="5400000" algn="ctr" rotWithShape="0">
                    <a:schemeClr val="bg1">
                      <a:alpha val="42000"/>
                    </a:schemeClr>
                  </a:outerShdw>
                </a:effectLst>
                <a:latin typeface="Arial" panose="020B0604020202020204" pitchFamily="34" charset="0"/>
                <a:cs typeface="Arial" panose="020B0604020202020204" pitchFamily="34" charset="0"/>
              </a:rPr>
              <a:t>MUST</a:t>
            </a:r>
            <a:r>
              <a:rPr lang="en-US" sz="2200" i="0" dirty="0">
                <a:solidFill>
                  <a:schemeClr val="tx2"/>
                </a:solidFill>
                <a:effectLst>
                  <a:outerShdw blurRad="50800" dist="50800" dir="5400000" algn="ctr" rotWithShape="0">
                    <a:schemeClr val="bg1">
                      <a:alpha val="42000"/>
                    </a:schemeClr>
                  </a:outerShdw>
                </a:effectLst>
                <a:latin typeface="Arial" panose="020B0604020202020204" pitchFamily="34" charset="0"/>
                <a:cs typeface="Arial" panose="020B0604020202020204" pitchFamily="34" charset="0"/>
              </a:rPr>
              <a:t> be measured by an adjuster before new crop is added to bins where old crop is stored.</a:t>
            </a:r>
          </a:p>
          <a:p>
            <a:pPr eaLnBrk="1" hangingPunct="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Production Reporting</a:t>
            </a:r>
          </a:p>
          <a:p>
            <a:pPr lvl="1" eaLnBrk="1" hangingPunct="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Know the rules</a:t>
            </a:r>
          </a:p>
          <a:p>
            <a:pPr lvl="2" eaLnBrk="1" hangingPunct="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Acceptable production records</a:t>
            </a:r>
          </a:p>
          <a:p>
            <a:pPr lvl="2">
              <a:lnSpc>
                <a:spcPct val="80000"/>
              </a:lnSpc>
              <a:buClr>
                <a:schemeClr val="accent3"/>
              </a:buClr>
              <a:buFont typeface="Wingdings" pitchFamily="2" charset="2"/>
              <a:buChar char="§"/>
              <a:defRPr/>
            </a:pPr>
            <a:r>
              <a:rPr lang="en-US" sz="2200" i="0" dirty="0">
                <a:solidFill>
                  <a:schemeClr val="tx2"/>
                </a:solidFill>
                <a:effectLst>
                  <a:outerShdw blurRad="38100" dist="38100" dir="2700000" algn="tl">
                    <a:srgbClr val="000000">
                      <a:alpha val="43137"/>
                    </a:srgbClr>
                  </a:outerShdw>
                </a:effectLst>
                <a:latin typeface="Arial" pitchFamily="34" charset="0"/>
                <a:cs typeface="Arial" pitchFamily="34" charset="0"/>
              </a:rPr>
              <a:t>All insured and uninsured production must be </a:t>
            </a: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reported</a:t>
            </a:r>
          </a:p>
          <a:p>
            <a:pPr lvl="1" eaLnBrk="1" hangingPunct="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Report as soon as harvest is complete</a:t>
            </a:r>
          </a:p>
          <a:p>
            <a:pPr eaLnBrk="1" hangingPunct="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Premium due date</a:t>
            </a:r>
          </a:p>
          <a:p>
            <a:pPr eaLnBrk="1" hangingPunct="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Provide new FSN’s early, don’t wait until acreage reporting</a:t>
            </a:r>
          </a:p>
          <a:p>
            <a:pPr eaLnBrk="1" hangingPunct="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Reconstituted farms due to us 45 days after sales closing</a:t>
            </a:r>
          </a:p>
          <a:p>
            <a:pPr eaLnBrk="1" hangingPunct="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Review schedule of insurance</a:t>
            </a:r>
          </a:p>
          <a:p>
            <a:pPr lvl="1" eaLnBrk="1" hangingPunct="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Notify agent immediately of any errors</a:t>
            </a:r>
          </a:p>
          <a:p>
            <a:pPr eaLnBrk="1" hangingPunct="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Know your policy provisions</a:t>
            </a:r>
          </a:p>
          <a:p>
            <a:pPr eaLnBrk="1" hangingPunct="1">
              <a:lnSpc>
                <a:spcPct val="80000"/>
              </a:lnSpc>
              <a:buClr>
                <a:schemeClr val="accent3"/>
              </a:buClr>
              <a:buFont typeface="Wingdings" pitchFamily="2" charset="2"/>
              <a:buChar char="§"/>
              <a:defRPr/>
            </a:pPr>
            <a:r>
              <a:rPr lang="en-US" sz="22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Be timely and accurate</a:t>
            </a:r>
          </a:p>
        </p:txBody>
      </p:sp>
      <p:sp>
        <p:nvSpPr>
          <p:cNvPr id="176130" name="Rectangle 2"/>
          <p:cNvSpPr>
            <a:spLocks noGrp="1" noChangeArrowheads="1"/>
          </p:cNvSpPr>
          <p:nvPr>
            <p:ph type="title"/>
          </p:nvPr>
        </p:nvSpPr>
        <p:spPr>
          <a:xfrm>
            <a:off x="0" y="0"/>
            <a:ext cx="3276600" cy="457200"/>
          </a:xfrm>
        </p:spPr>
        <p:txBody>
          <a:bodyPr>
            <a:noAutofit/>
          </a:bodyPr>
          <a:lstStyle/>
          <a:p>
            <a:pPr eaLnBrk="1" hangingPunct="1">
              <a:defRPr/>
            </a:pPr>
            <a:r>
              <a:rPr lang="en-US" sz="16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Key Points Continued…</a:t>
            </a:r>
          </a:p>
        </p:txBody>
      </p:sp>
    </p:spTree>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38200"/>
            <a:ext cx="8991600" cy="5447645"/>
          </a:xfrm>
          <a:prstGeom prst="rect">
            <a:avLst/>
          </a:prstGeom>
        </p:spPr>
        <p:txBody>
          <a:bodyPr wrap="square">
            <a:spAutoFit/>
          </a:bodyPr>
          <a:lstStyle/>
          <a:p>
            <a:pPr algn="just"/>
            <a:r>
              <a:rPr lang="en-US" sz="1450" dirty="0">
                <a:solidFill>
                  <a:schemeClr val="tx2"/>
                </a:solidFill>
                <a:effectLst>
                  <a:outerShdw blurRad="38100" dist="38100" dir="2700000" algn="tl">
                    <a:srgbClr val="000000">
                      <a:alpha val="43137"/>
                    </a:srgbClr>
                  </a:outerShdw>
                </a:effectLst>
              </a:rPr>
              <a:t>Our goal at loss time is to get you paid correctly and promptly with an emphasis on making sure you get paid the maximum amount as allowed by the policy. </a:t>
            </a:r>
            <a:endParaRPr lang="en-US" sz="1450" dirty="0" smtClean="0">
              <a:solidFill>
                <a:schemeClr val="tx2"/>
              </a:solidFill>
              <a:effectLst>
                <a:outerShdw blurRad="38100" dist="38100" dir="2700000" algn="tl">
                  <a:srgbClr val="000000">
                    <a:alpha val="43137"/>
                  </a:srgbClr>
                </a:outerShdw>
              </a:effectLst>
            </a:endParaRPr>
          </a:p>
          <a:p>
            <a:pPr algn="just"/>
            <a:endParaRPr lang="en-US" sz="1450" dirty="0">
              <a:solidFill>
                <a:schemeClr val="tx2"/>
              </a:solidFill>
              <a:effectLst>
                <a:outerShdw blurRad="38100" dist="38100" dir="2700000" algn="tl">
                  <a:srgbClr val="000000">
                    <a:alpha val="43137"/>
                  </a:srgbClr>
                </a:outerShdw>
              </a:effectLst>
            </a:endParaRPr>
          </a:p>
          <a:p>
            <a:pPr algn="just"/>
            <a:r>
              <a:rPr lang="en-US" sz="1450" dirty="0">
                <a:solidFill>
                  <a:schemeClr val="tx2"/>
                </a:solidFill>
                <a:effectLst>
                  <a:outerShdw blurRad="38100" dist="38100" dir="2700000" algn="tl">
                    <a:srgbClr val="000000">
                      <a:alpha val="43137"/>
                    </a:srgbClr>
                  </a:outerShdw>
                </a:effectLst>
              </a:rPr>
              <a:t>Listed below are problems (P) experienced this past crop year with corrective action (CA).</a:t>
            </a:r>
          </a:p>
          <a:p>
            <a:pPr algn="just"/>
            <a:r>
              <a:rPr lang="en-US" sz="1450" dirty="0">
                <a:solidFill>
                  <a:schemeClr val="tx2"/>
                </a:solidFill>
                <a:effectLst>
                  <a:outerShdw blurRad="38100" dist="38100" dir="2700000" algn="tl">
                    <a:srgbClr val="000000">
                      <a:alpha val="43137"/>
                    </a:srgbClr>
                  </a:outerShdw>
                </a:effectLst>
              </a:rPr>
              <a:t> </a:t>
            </a:r>
          </a:p>
          <a:p>
            <a:pPr algn="just"/>
            <a:r>
              <a:rPr lang="en-US" sz="1450" dirty="0">
                <a:solidFill>
                  <a:schemeClr val="tx2"/>
                </a:solidFill>
                <a:effectLst>
                  <a:outerShdw blurRad="38100" dist="38100" dir="2700000" algn="tl">
                    <a:srgbClr val="000000">
                      <a:alpha val="43137"/>
                    </a:srgbClr>
                  </a:outerShdw>
                </a:effectLst>
              </a:rPr>
              <a:t>P- Crops put to another use or destroyed; or production disposed of without consent by an adjuster.</a:t>
            </a:r>
          </a:p>
          <a:p>
            <a:pPr algn="just"/>
            <a:r>
              <a:rPr lang="en-US" sz="1450" dirty="0">
                <a:solidFill>
                  <a:schemeClr val="tx2"/>
                </a:solidFill>
                <a:effectLst>
                  <a:outerShdw blurRad="38100" dist="38100" dir="2700000" algn="tl">
                    <a:srgbClr val="000000">
                      <a:alpha val="43137"/>
                    </a:srgbClr>
                  </a:outerShdw>
                </a:effectLst>
              </a:rPr>
              <a:t>CA –  Adjuster must appraise a crop if it is being destroyed or put to a use other than what it was initially intended for (e.g. wheat/soybeans insured as grain, but cut for hay; corn insured as grain, but chopped for silage). </a:t>
            </a:r>
          </a:p>
          <a:p>
            <a:pPr algn="just"/>
            <a:r>
              <a:rPr lang="en-US" sz="1450" dirty="0" smtClean="0">
                <a:solidFill>
                  <a:schemeClr val="tx2"/>
                </a:solidFill>
                <a:effectLst>
                  <a:outerShdw blurRad="38100" dist="38100" dir="2700000" algn="tl">
                    <a:srgbClr val="000000">
                      <a:alpha val="43137"/>
                    </a:srgbClr>
                  </a:outerShdw>
                </a:effectLst>
              </a:rPr>
              <a:t>	If </a:t>
            </a:r>
            <a:r>
              <a:rPr lang="en-US" sz="1450" dirty="0">
                <a:solidFill>
                  <a:schemeClr val="tx2"/>
                </a:solidFill>
                <a:effectLst>
                  <a:outerShdw blurRad="38100" dist="38100" dir="2700000" algn="tl">
                    <a:srgbClr val="000000">
                      <a:alpha val="43137"/>
                    </a:srgbClr>
                  </a:outerShdw>
                </a:effectLst>
              </a:rPr>
              <a:t>a crop is rejected at market and declared of no value by adjuster, the adjuster must inspect </a:t>
            </a:r>
            <a:r>
              <a:rPr lang="en-US" sz="1450" dirty="0" smtClean="0">
                <a:solidFill>
                  <a:schemeClr val="tx2"/>
                </a:solidFill>
                <a:effectLst>
                  <a:outerShdw blurRad="38100" dist="38100" dir="2700000" algn="tl">
                    <a:srgbClr val="000000">
                      <a:alpha val="43137"/>
                    </a:srgbClr>
                  </a:outerShdw>
                </a:effectLst>
              </a:rPr>
              <a:t>	crop </a:t>
            </a:r>
            <a:r>
              <a:rPr lang="en-US" sz="1450" dirty="0">
                <a:solidFill>
                  <a:schemeClr val="tx2"/>
                </a:solidFill>
                <a:effectLst>
                  <a:outerShdw blurRad="38100" dist="38100" dir="2700000" algn="tl">
                    <a:srgbClr val="000000">
                      <a:alpha val="43137"/>
                    </a:srgbClr>
                  </a:outerShdw>
                </a:effectLst>
              </a:rPr>
              <a:t>and verify it is disposed of in an approved manner.</a:t>
            </a:r>
          </a:p>
          <a:p>
            <a:pPr algn="just"/>
            <a:r>
              <a:rPr lang="en-US" sz="1450" dirty="0">
                <a:solidFill>
                  <a:schemeClr val="tx2"/>
                </a:solidFill>
                <a:effectLst>
                  <a:outerShdw blurRad="38100" dist="38100" dir="2700000" algn="tl">
                    <a:srgbClr val="000000">
                      <a:alpha val="43137"/>
                    </a:srgbClr>
                  </a:outerShdw>
                </a:effectLst>
              </a:rPr>
              <a:t> </a:t>
            </a:r>
          </a:p>
          <a:p>
            <a:pPr algn="just"/>
            <a:r>
              <a:rPr lang="en-US" sz="1450" dirty="0">
                <a:solidFill>
                  <a:schemeClr val="tx2"/>
                </a:solidFill>
                <a:effectLst>
                  <a:outerShdw blurRad="38100" dist="38100" dir="2700000" algn="tl">
                    <a:srgbClr val="000000">
                      <a:alpha val="43137"/>
                    </a:srgbClr>
                  </a:outerShdw>
                </a:effectLst>
              </a:rPr>
              <a:t>P – Acreage and production not reported timely </a:t>
            </a:r>
          </a:p>
          <a:p>
            <a:pPr algn="just"/>
            <a:r>
              <a:rPr lang="en-US" sz="1450" dirty="0">
                <a:solidFill>
                  <a:schemeClr val="tx2"/>
                </a:solidFill>
                <a:effectLst>
                  <a:outerShdw blurRad="38100" dist="38100" dir="2700000" algn="tl">
                    <a:srgbClr val="000000">
                      <a:alpha val="43137"/>
                    </a:srgbClr>
                  </a:outerShdw>
                </a:effectLst>
              </a:rPr>
              <a:t>CA – Know your acreage and production reporting dates.  Open any correspondence from us immediately that is stamped: DATED MATERIAL OPEN IMMEDIATELY. Address the request and return by the date requested.</a:t>
            </a:r>
          </a:p>
          <a:p>
            <a:pPr algn="just"/>
            <a:r>
              <a:rPr lang="en-US" sz="1450" dirty="0">
                <a:solidFill>
                  <a:schemeClr val="tx2"/>
                </a:solidFill>
                <a:effectLst>
                  <a:outerShdw blurRad="38100" dist="38100" dir="2700000" algn="tl">
                    <a:srgbClr val="000000">
                      <a:alpha val="43137"/>
                    </a:srgbClr>
                  </a:outerShdw>
                </a:effectLst>
              </a:rPr>
              <a:t>	</a:t>
            </a:r>
            <a:r>
              <a:rPr lang="en-US" sz="1450" dirty="0" smtClean="0">
                <a:solidFill>
                  <a:schemeClr val="tx2"/>
                </a:solidFill>
                <a:effectLst>
                  <a:outerShdw blurRad="38100" dist="38100" dir="2700000" algn="tl">
                    <a:srgbClr val="000000">
                      <a:alpha val="43137"/>
                    </a:srgbClr>
                  </a:outerShdw>
                </a:effectLst>
              </a:rPr>
              <a:t>Now</a:t>
            </a:r>
            <a:r>
              <a:rPr lang="en-US" sz="1450" dirty="0">
                <a:solidFill>
                  <a:schemeClr val="tx2"/>
                </a:solidFill>
                <a:effectLst>
                  <a:outerShdw blurRad="38100" dist="38100" dir="2700000" algn="tl">
                    <a:srgbClr val="000000">
                      <a:alpha val="43137"/>
                    </a:srgbClr>
                  </a:outerShdw>
                </a:effectLst>
              </a:rPr>
              <a:t>, all of our documents have to be scanned and forwarded to the company.  Documents </a:t>
            </a:r>
            <a:r>
              <a:rPr lang="en-US" sz="1450" dirty="0" smtClean="0">
                <a:solidFill>
                  <a:schemeClr val="tx2"/>
                </a:solidFill>
                <a:effectLst>
                  <a:outerShdw blurRad="38100" dist="38100" dir="2700000" algn="tl">
                    <a:srgbClr val="000000">
                      <a:alpha val="43137"/>
                    </a:srgbClr>
                  </a:outerShdw>
                </a:effectLst>
              </a:rPr>
              <a:t>	forwarded </a:t>
            </a:r>
            <a:r>
              <a:rPr lang="en-US" sz="1450" dirty="0">
                <a:solidFill>
                  <a:schemeClr val="tx2"/>
                </a:solidFill>
                <a:effectLst>
                  <a:outerShdw blurRad="38100" dist="38100" dir="2700000" algn="tl">
                    <a:srgbClr val="000000">
                      <a:alpha val="43137"/>
                    </a:srgbClr>
                  </a:outerShdw>
                </a:effectLst>
              </a:rPr>
              <a:t>to you are date stamped.  This means that getting them processed in a timely </a:t>
            </a:r>
            <a:r>
              <a:rPr lang="en-US" sz="1450" dirty="0" smtClean="0">
                <a:solidFill>
                  <a:schemeClr val="tx2"/>
                </a:solidFill>
                <a:effectLst>
                  <a:outerShdw blurRad="38100" dist="38100" dir="2700000" algn="tl">
                    <a:srgbClr val="000000">
                      <a:alpha val="43137"/>
                    </a:srgbClr>
                  </a:outerShdw>
                </a:effectLst>
              </a:rPr>
              <a:t>	matter 	is </a:t>
            </a:r>
            <a:r>
              <a:rPr lang="en-US" sz="1450" dirty="0">
                <a:solidFill>
                  <a:schemeClr val="tx2"/>
                </a:solidFill>
                <a:effectLst>
                  <a:outerShdw blurRad="38100" dist="38100" dir="2700000" algn="tl">
                    <a:srgbClr val="000000">
                      <a:alpha val="43137"/>
                    </a:srgbClr>
                  </a:outerShdw>
                </a:effectLst>
              </a:rPr>
              <a:t>more critical.</a:t>
            </a:r>
          </a:p>
          <a:p>
            <a:pPr lvl="1" algn="just"/>
            <a:r>
              <a:rPr lang="en-US" sz="1450" dirty="0">
                <a:solidFill>
                  <a:schemeClr val="tx2"/>
                </a:solidFill>
                <a:effectLst>
                  <a:outerShdw blurRad="38100" dist="38100" dir="2700000" algn="tl">
                    <a:srgbClr val="000000">
                      <a:alpha val="43137"/>
                    </a:srgbClr>
                  </a:outerShdw>
                </a:effectLst>
              </a:rPr>
              <a:t>	</a:t>
            </a:r>
            <a:r>
              <a:rPr lang="en-US" sz="1450" u="sng" dirty="0" smtClean="0">
                <a:solidFill>
                  <a:schemeClr val="tx2"/>
                </a:solidFill>
                <a:effectLst>
                  <a:outerShdw blurRad="38100" dist="38100" dir="2700000" algn="tl">
                    <a:srgbClr val="000000">
                      <a:alpha val="43137"/>
                    </a:srgbClr>
                  </a:outerShdw>
                </a:effectLst>
              </a:rPr>
              <a:t>Acreage </a:t>
            </a:r>
            <a:r>
              <a:rPr lang="en-US" sz="1450" u="sng" dirty="0">
                <a:solidFill>
                  <a:schemeClr val="tx2"/>
                </a:solidFill>
                <a:effectLst>
                  <a:outerShdw blurRad="38100" dist="38100" dir="2700000" algn="tl">
                    <a:srgbClr val="000000">
                      <a:alpha val="43137"/>
                    </a:srgbClr>
                  </a:outerShdw>
                </a:effectLst>
              </a:rPr>
              <a:t>Report</a:t>
            </a:r>
            <a:r>
              <a:rPr lang="en-US" sz="1450" dirty="0">
                <a:solidFill>
                  <a:schemeClr val="tx2"/>
                </a:solidFill>
                <a:effectLst>
                  <a:outerShdw blurRad="38100" dist="38100" dir="2700000" algn="tl">
                    <a:srgbClr val="000000">
                      <a:alpha val="43137"/>
                    </a:srgbClr>
                  </a:outerShdw>
                </a:effectLst>
              </a:rPr>
              <a:t> – Report all crops to FSA.  Obtain a 578 Producer Print (PP) and forward to </a:t>
            </a:r>
            <a:r>
              <a:rPr lang="en-US" sz="1450" dirty="0" smtClean="0">
                <a:solidFill>
                  <a:schemeClr val="tx2"/>
                </a:solidFill>
                <a:effectLst>
                  <a:outerShdw blurRad="38100" dist="38100" dir="2700000" algn="tl">
                    <a:srgbClr val="000000">
                      <a:alpha val="43137"/>
                    </a:srgbClr>
                  </a:outerShdw>
                </a:effectLst>
              </a:rPr>
              <a:t>	us</a:t>
            </a:r>
            <a:r>
              <a:rPr lang="en-US" sz="1450" dirty="0">
                <a:solidFill>
                  <a:schemeClr val="tx2"/>
                </a:solidFill>
                <a:effectLst>
                  <a:outerShdw blurRad="38100" dist="38100" dir="2700000" algn="tl">
                    <a:srgbClr val="000000">
                      <a:alpha val="43137"/>
                    </a:srgbClr>
                  </a:outerShdw>
                </a:effectLst>
              </a:rPr>
              <a:t>.  USDA is currently streamlining acreage report dates (</a:t>
            </a:r>
            <a:r>
              <a:rPr lang="en-US" sz="1450" dirty="0" smtClean="0">
                <a:solidFill>
                  <a:schemeClr val="tx2"/>
                </a:solidFill>
                <a:effectLst>
                  <a:outerShdw blurRad="38100" dist="38100" dir="2700000" algn="tl">
                    <a:srgbClr val="000000">
                      <a:alpha val="43137"/>
                    </a:srgbClr>
                  </a:outerShdw>
                </a:effectLst>
              </a:rPr>
              <a:t>ARD’s) for FSA &amp; RMA to be the 	same.</a:t>
            </a:r>
            <a:endParaRPr lang="en-US" sz="1450" dirty="0">
              <a:solidFill>
                <a:schemeClr val="tx2"/>
              </a:solidFill>
              <a:effectLst>
                <a:outerShdw blurRad="38100" dist="38100" dir="2700000" algn="tl">
                  <a:srgbClr val="000000">
                    <a:alpha val="43137"/>
                  </a:srgbClr>
                </a:outerShdw>
              </a:effectLst>
            </a:endParaRPr>
          </a:p>
          <a:p>
            <a:pPr algn="just"/>
            <a:r>
              <a:rPr lang="en-US" sz="1450" dirty="0">
                <a:solidFill>
                  <a:schemeClr val="tx2"/>
                </a:solidFill>
                <a:effectLst>
                  <a:outerShdw blurRad="38100" dist="38100" dir="2700000" algn="tl">
                    <a:srgbClr val="000000">
                      <a:alpha val="43137"/>
                    </a:srgbClr>
                  </a:outerShdw>
                </a:effectLst>
              </a:rPr>
              <a:t>	</a:t>
            </a:r>
            <a:r>
              <a:rPr lang="en-US" sz="1450" u="sng" dirty="0" smtClean="0">
                <a:solidFill>
                  <a:schemeClr val="tx2"/>
                </a:solidFill>
                <a:effectLst>
                  <a:outerShdw blurRad="38100" dist="38100" dir="2700000" algn="tl">
                    <a:srgbClr val="000000">
                      <a:alpha val="43137"/>
                    </a:srgbClr>
                  </a:outerShdw>
                </a:effectLst>
              </a:rPr>
              <a:t>Production </a:t>
            </a:r>
            <a:r>
              <a:rPr lang="en-US" sz="1450" u="sng" dirty="0">
                <a:solidFill>
                  <a:schemeClr val="tx2"/>
                </a:solidFill>
                <a:effectLst>
                  <a:outerShdw blurRad="38100" dist="38100" dir="2700000" algn="tl">
                    <a:srgbClr val="000000">
                      <a:alpha val="43137"/>
                    </a:srgbClr>
                  </a:outerShdw>
                </a:effectLst>
              </a:rPr>
              <a:t>Report</a:t>
            </a:r>
            <a:r>
              <a:rPr lang="en-US" sz="1450" dirty="0">
                <a:solidFill>
                  <a:schemeClr val="tx2"/>
                </a:solidFill>
                <a:effectLst>
                  <a:outerShdw blurRad="38100" dist="38100" dir="2700000" algn="tl">
                    <a:srgbClr val="000000">
                      <a:alpha val="43137"/>
                    </a:srgbClr>
                  </a:outerShdw>
                </a:effectLst>
              </a:rPr>
              <a:t>- All production reports are due 45 days after sales closing.  We encourage </a:t>
            </a:r>
            <a:r>
              <a:rPr lang="en-US" sz="1450" dirty="0" smtClean="0">
                <a:solidFill>
                  <a:schemeClr val="tx2"/>
                </a:solidFill>
                <a:effectLst>
                  <a:outerShdw blurRad="38100" dist="38100" dir="2700000" algn="tl">
                    <a:srgbClr val="000000">
                      <a:alpha val="43137"/>
                    </a:srgbClr>
                  </a:outerShdw>
                </a:effectLst>
              </a:rPr>
              <a:t>	all </a:t>
            </a:r>
            <a:r>
              <a:rPr lang="en-US" sz="1450" dirty="0">
                <a:solidFill>
                  <a:schemeClr val="tx2"/>
                </a:solidFill>
                <a:effectLst>
                  <a:outerShdw blurRad="38100" dist="38100" dir="2700000" algn="tl">
                    <a:srgbClr val="000000">
                      <a:alpha val="43137"/>
                    </a:srgbClr>
                  </a:outerShdw>
                </a:effectLst>
              </a:rPr>
              <a:t>producers to turn in production </a:t>
            </a:r>
            <a:r>
              <a:rPr lang="en-US" sz="1450" b="1" cap="small" dirty="0">
                <a:solidFill>
                  <a:schemeClr val="tx2"/>
                </a:solidFill>
                <a:effectLst>
                  <a:outerShdw blurRad="38100" dist="38100" dir="2700000" algn="tl">
                    <a:srgbClr val="000000">
                      <a:alpha val="43137"/>
                    </a:srgbClr>
                  </a:outerShdw>
                </a:effectLst>
              </a:rPr>
              <a:t>as soon as harvest is complete</a:t>
            </a:r>
            <a:r>
              <a:rPr lang="en-US" sz="1450" b="1" dirty="0">
                <a:solidFill>
                  <a:schemeClr val="tx2"/>
                </a:solidFill>
                <a:effectLst>
                  <a:outerShdw blurRad="38100" dist="38100" dir="2700000" algn="tl">
                    <a:srgbClr val="000000">
                      <a:alpha val="43137"/>
                    </a:srgbClr>
                  </a:outerShdw>
                </a:effectLst>
              </a:rPr>
              <a:t> </a:t>
            </a:r>
            <a:r>
              <a:rPr lang="en-US" sz="1450" dirty="0">
                <a:solidFill>
                  <a:schemeClr val="tx2"/>
                </a:solidFill>
                <a:effectLst>
                  <a:outerShdw blurRad="38100" dist="38100" dir="2700000" algn="tl">
                    <a:srgbClr val="000000">
                      <a:alpha val="43137"/>
                    </a:srgbClr>
                  </a:outerShdw>
                </a:effectLst>
              </a:rPr>
              <a:t>or sales are complete.</a:t>
            </a:r>
          </a:p>
        </p:txBody>
      </p:sp>
      <p:sp>
        <p:nvSpPr>
          <p:cNvPr id="6" name="TextBox 5"/>
          <p:cNvSpPr txBox="1"/>
          <p:nvPr/>
        </p:nvSpPr>
        <p:spPr>
          <a:xfrm>
            <a:off x="0" y="0"/>
            <a:ext cx="9144000" cy="646331"/>
          </a:xfrm>
          <a:prstGeom prst="rect">
            <a:avLst/>
          </a:prstGeom>
          <a:noFill/>
        </p:spPr>
        <p:txBody>
          <a:bodyPr wrap="square" rtlCol="0">
            <a:spAutoFit/>
          </a:bodyPr>
          <a:lstStyle/>
          <a:p>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Problems Encountered and How to Avoid</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885179289"/>
      </p:ext>
    </p:extLst>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0093"/>
            <a:ext cx="8915400" cy="6740307"/>
          </a:xfrm>
          <a:prstGeom prst="rect">
            <a:avLst/>
          </a:prstGeom>
        </p:spPr>
        <p:txBody>
          <a:bodyPr wrap="square">
            <a:spAutoFit/>
          </a:bodyPr>
          <a:lstStyle/>
          <a:p>
            <a:pPr algn="just"/>
            <a:r>
              <a:rPr lang="en-US" sz="1350" dirty="0">
                <a:solidFill>
                  <a:schemeClr val="tx2"/>
                </a:solidFill>
                <a:effectLst>
                  <a:outerShdw blurRad="38100" dist="38100" dir="2700000" algn="tl">
                    <a:srgbClr val="000000">
                      <a:alpha val="43137"/>
                    </a:srgbClr>
                  </a:outerShdw>
                </a:effectLst>
              </a:rPr>
              <a:t>P- Misreported acres or crops on acreage report.  These types of errors can carry a huge penalty at loss    time and in cases could knock a producer completely out of a loss.</a:t>
            </a:r>
          </a:p>
          <a:p>
            <a:pPr algn="just"/>
            <a:r>
              <a:rPr lang="en-US" sz="1350" dirty="0">
                <a:solidFill>
                  <a:schemeClr val="tx2"/>
                </a:solidFill>
                <a:effectLst>
                  <a:outerShdw blurRad="38100" dist="38100" dir="2700000" algn="tl">
                    <a:srgbClr val="000000">
                      <a:alpha val="43137"/>
                    </a:srgbClr>
                  </a:outerShdw>
                </a:effectLst>
              </a:rPr>
              <a:t>CA - Carefully go over your acreage report after you receive your 578PP from FSA.  Make sure FSN’s match and ensure that the correct crop and acres are allocated to the correct fields.</a:t>
            </a:r>
          </a:p>
          <a:p>
            <a:pPr algn="just"/>
            <a:r>
              <a:rPr lang="en-US" sz="1350" dirty="0">
                <a:solidFill>
                  <a:schemeClr val="tx2"/>
                </a:solidFill>
                <a:effectLst>
                  <a:outerShdw blurRad="38100" dist="38100" dir="2700000" algn="tl">
                    <a:srgbClr val="000000">
                      <a:alpha val="43137"/>
                    </a:srgbClr>
                  </a:outerShdw>
                </a:effectLst>
              </a:rPr>
              <a:t>Review Schedule of Insurance when you </a:t>
            </a:r>
            <a:r>
              <a:rPr lang="en-US" sz="1350" dirty="0" smtClean="0">
                <a:solidFill>
                  <a:schemeClr val="tx2"/>
                </a:solidFill>
                <a:effectLst>
                  <a:outerShdw blurRad="38100" dist="38100" dir="2700000" algn="tl">
                    <a:srgbClr val="000000">
                      <a:alpha val="43137"/>
                    </a:srgbClr>
                  </a:outerShdw>
                </a:effectLst>
              </a:rPr>
              <a:t>receive it.  </a:t>
            </a:r>
            <a:r>
              <a:rPr lang="en-US" sz="1350" dirty="0">
                <a:solidFill>
                  <a:schemeClr val="tx2"/>
                </a:solidFill>
                <a:effectLst>
                  <a:outerShdw blurRad="38100" dist="38100" dir="2700000" algn="tl">
                    <a:srgbClr val="000000">
                      <a:alpha val="43137"/>
                    </a:srgbClr>
                  </a:outerShdw>
                </a:effectLst>
              </a:rPr>
              <a:t>Notify us within 10 days of any known errors.</a:t>
            </a:r>
          </a:p>
          <a:p>
            <a:pPr algn="just"/>
            <a:r>
              <a:rPr lang="en-US" sz="1350" dirty="0">
                <a:solidFill>
                  <a:schemeClr val="tx2"/>
                </a:solidFill>
                <a:effectLst>
                  <a:outerShdw blurRad="38100" dist="38100" dir="2700000" algn="tl">
                    <a:srgbClr val="000000">
                      <a:alpha val="43137"/>
                    </a:srgbClr>
                  </a:outerShdw>
                </a:effectLst>
              </a:rPr>
              <a:t> </a:t>
            </a:r>
          </a:p>
          <a:p>
            <a:pPr algn="just"/>
            <a:r>
              <a:rPr lang="en-US" sz="1350" dirty="0">
                <a:solidFill>
                  <a:schemeClr val="tx2"/>
                </a:solidFill>
                <a:effectLst>
                  <a:outerShdw blurRad="38100" dist="38100" dir="2700000" algn="tl">
                    <a:srgbClr val="000000">
                      <a:alpha val="43137"/>
                    </a:srgbClr>
                  </a:outerShdw>
                </a:effectLst>
              </a:rPr>
              <a:t>P- Documents sent for signature not returned or not returned timely.</a:t>
            </a:r>
          </a:p>
          <a:p>
            <a:pPr algn="just"/>
            <a:r>
              <a:rPr lang="en-US" sz="1350" dirty="0">
                <a:solidFill>
                  <a:schemeClr val="tx2"/>
                </a:solidFill>
                <a:effectLst>
                  <a:outerShdw blurRad="38100" dist="38100" dir="2700000" algn="tl">
                    <a:srgbClr val="000000">
                      <a:alpha val="43137"/>
                    </a:srgbClr>
                  </a:outerShdw>
                </a:effectLst>
              </a:rPr>
              <a:t>CA- Open, complete, and return ALL correspondence marked: DATED MATERIAL OPEN IMMEDIATLEY.</a:t>
            </a:r>
          </a:p>
          <a:p>
            <a:pPr algn="just"/>
            <a:r>
              <a:rPr lang="en-US" sz="1350" dirty="0">
                <a:solidFill>
                  <a:schemeClr val="tx2"/>
                </a:solidFill>
                <a:effectLst>
                  <a:outerShdw blurRad="38100" dist="38100" dir="2700000" algn="tl">
                    <a:srgbClr val="000000">
                      <a:alpha val="43137"/>
                    </a:srgbClr>
                  </a:outerShdw>
                </a:effectLst>
              </a:rPr>
              <a:t> </a:t>
            </a:r>
          </a:p>
          <a:p>
            <a:pPr algn="just"/>
            <a:r>
              <a:rPr lang="en-US" sz="1350" dirty="0">
                <a:solidFill>
                  <a:schemeClr val="tx2"/>
                </a:solidFill>
                <a:effectLst>
                  <a:outerShdw blurRad="38100" dist="38100" dir="2700000" algn="tl">
                    <a:srgbClr val="000000">
                      <a:alpha val="43137"/>
                    </a:srgbClr>
                  </a:outerShdw>
                </a:effectLst>
              </a:rPr>
              <a:t>P- Not notifying agent of changes during the crop year.  These changes could range from an entity change, marital status, address, phone number, etc.</a:t>
            </a:r>
          </a:p>
          <a:p>
            <a:pPr algn="just"/>
            <a:r>
              <a:rPr lang="en-US" sz="1350" dirty="0">
                <a:solidFill>
                  <a:schemeClr val="tx2"/>
                </a:solidFill>
                <a:effectLst>
                  <a:outerShdw blurRad="38100" dist="38100" dir="2700000" algn="tl">
                    <a:srgbClr val="000000">
                      <a:alpha val="43137"/>
                    </a:srgbClr>
                  </a:outerShdw>
                </a:effectLst>
              </a:rPr>
              <a:t>CA- Notify us of any change as you become aware of it.  Penalties could range from reduced coverage to no coverage.</a:t>
            </a:r>
          </a:p>
          <a:p>
            <a:pPr algn="just"/>
            <a:r>
              <a:rPr lang="en-US" sz="1350" dirty="0">
                <a:solidFill>
                  <a:schemeClr val="tx2"/>
                </a:solidFill>
                <a:effectLst>
                  <a:outerShdw blurRad="38100" dist="38100" dir="2700000" algn="tl">
                    <a:srgbClr val="000000">
                      <a:alpha val="43137"/>
                    </a:srgbClr>
                  </a:outerShdw>
                </a:effectLst>
              </a:rPr>
              <a:t> </a:t>
            </a:r>
          </a:p>
          <a:p>
            <a:pPr algn="just"/>
            <a:r>
              <a:rPr lang="en-US" sz="1350" dirty="0" smtClean="0">
                <a:solidFill>
                  <a:schemeClr val="tx2"/>
                </a:solidFill>
                <a:effectLst>
                  <a:outerShdw blurRad="38100" dist="38100" dir="2700000" algn="tl">
                    <a:srgbClr val="000000">
                      <a:alpha val="43137"/>
                    </a:srgbClr>
                  </a:outerShdw>
                </a:effectLst>
              </a:rPr>
              <a:t>P- </a:t>
            </a:r>
            <a:r>
              <a:rPr lang="en-US" sz="1350" dirty="0">
                <a:solidFill>
                  <a:schemeClr val="tx2"/>
                </a:solidFill>
                <a:effectLst>
                  <a:outerShdw blurRad="38100" dist="38100" dir="2700000" algn="tl">
                    <a:srgbClr val="000000">
                      <a:alpha val="43137"/>
                    </a:srgbClr>
                  </a:outerShdw>
                </a:effectLst>
              </a:rPr>
              <a:t>FSA reconstitution not reported to us timely.</a:t>
            </a:r>
          </a:p>
          <a:p>
            <a:pPr algn="just"/>
            <a:r>
              <a:rPr lang="en-US" sz="1350" dirty="0">
                <a:solidFill>
                  <a:schemeClr val="tx2"/>
                </a:solidFill>
                <a:effectLst>
                  <a:outerShdw blurRad="38100" dist="38100" dir="2700000" algn="tl">
                    <a:srgbClr val="000000">
                      <a:alpha val="43137"/>
                    </a:srgbClr>
                  </a:outerShdw>
                </a:effectLst>
              </a:rPr>
              <a:t>CA - Notify us of any reconstitutions as soon as possible, but no later than 45 days after sales closing.</a:t>
            </a:r>
          </a:p>
          <a:p>
            <a:pPr algn="just"/>
            <a:r>
              <a:rPr lang="en-US" sz="1350" dirty="0">
                <a:solidFill>
                  <a:schemeClr val="tx2"/>
                </a:solidFill>
                <a:effectLst>
                  <a:outerShdw blurRad="38100" dist="38100" dir="2700000" algn="tl">
                    <a:srgbClr val="000000">
                      <a:alpha val="43137"/>
                    </a:srgbClr>
                  </a:outerShdw>
                </a:effectLst>
              </a:rPr>
              <a:t> </a:t>
            </a:r>
          </a:p>
          <a:p>
            <a:pPr algn="just"/>
            <a:r>
              <a:rPr lang="en-US" sz="1350" dirty="0">
                <a:solidFill>
                  <a:schemeClr val="tx2"/>
                </a:solidFill>
                <a:effectLst>
                  <a:outerShdw blurRad="38100" dist="38100" dir="2700000" algn="tl">
                    <a:srgbClr val="000000">
                      <a:alpha val="43137"/>
                    </a:srgbClr>
                  </a:outerShdw>
                </a:effectLst>
              </a:rPr>
              <a:t>P- Enterprise Unit (EU) qualifications not being met.</a:t>
            </a:r>
          </a:p>
          <a:p>
            <a:pPr algn="just"/>
            <a:r>
              <a:rPr lang="en-US" sz="1350" dirty="0">
                <a:solidFill>
                  <a:schemeClr val="tx2"/>
                </a:solidFill>
                <a:effectLst>
                  <a:outerShdw blurRad="38100" dist="38100" dir="2700000" algn="tl">
                    <a:srgbClr val="000000">
                      <a:alpha val="43137"/>
                    </a:srgbClr>
                  </a:outerShdw>
                </a:effectLst>
              </a:rPr>
              <a:t>CA- To qualify for EU, a farmer must plant </a:t>
            </a:r>
            <a:r>
              <a:rPr lang="en-US" sz="1350" dirty="0" smtClean="0">
                <a:solidFill>
                  <a:schemeClr val="tx2"/>
                </a:solidFill>
                <a:effectLst>
                  <a:outerShdw blurRad="38100" dist="38100" dir="2700000" algn="tl">
                    <a:srgbClr val="000000">
                      <a:alpha val="43137"/>
                    </a:srgbClr>
                  </a:outerShdw>
                </a:effectLst>
              </a:rPr>
              <a:t>on at </a:t>
            </a:r>
            <a:r>
              <a:rPr lang="en-US" sz="1350" dirty="0">
                <a:solidFill>
                  <a:schemeClr val="tx2"/>
                </a:solidFill>
                <a:effectLst>
                  <a:outerShdw blurRad="38100" dist="38100" dir="2700000" algn="tl">
                    <a:srgbClr val="000000">
                      <a:alpha val="43137"/>
                    </a:srgbClr>
                  </a:outerShdw>
                </a:effectLst>
              </a:rPr>
              <a:t>least two separate </a:t>
            </a:r>
            <a:r>
              <a:rPr lang="en-US" sz="1350" dirty="0" smtClean="0">
                <a:solidFill>
                  <a:schemeClr val="tx2"/>
                </a:solidFill>
                <a:effectLst>
                  <a:outerShdw blurRad="38100" dist="38100" dir="2700000" algn="tl">
                    <a:srgbClr val="000000">
                      <a:alpha val="43137"/>
                    </a:srgbClr>
                  </a:outerShdw>
                </a:effectLst>
              </a:rPr>
              <a:t>farm </a:t>
            </a:r>
            <a:r>
              <a:rPr lang="en-US" sz="1350" dirty="0">
                <a:solidFill>
                  <a:schemeClr val="tx2"/>
                </a:solidFill>
                <a:effectLst>
                  <a:outerShdw blurRad="38100" dist="38100" dir="2700000" algn="tl">
                    <a:srgbClr val="000000">
                      <a:alpha val="43137"/>
                    </a:srgbClr>
                  </a:outerShdw>
                </a:effectLst>
              </a:rPr>
              <a:t>serial numbers within a county to the insured crop, </a:t>
            </a:r>
            <a:r>
              <a:rPr lang="en-US" sz="1350" u="sng" dirty="0">
                <a:solidFill>
                  <a:schemeClr val="tx2"/>
                </a:solidFill>
                <a:effectLst>
                  <a:outerShdw blurRad="38100" dist="38100" dir="2700000" algn="tl">
                    <a:srgbClr val="000000">
                      <a:alpha val="43137"/>
                    </a:srgbClr>
                  </a:outerShdw>
                </a:effectLst>
              </a:rPr>
              <a:t>and</a:t>
            </a:r>
            <a:r>
              <a:rPr lang="en-US" sz="1350" dirty="0">
                <a:solidFill>
                  <a:schemeClr val="tx2"/>
                </a:solidFill>
                <a:effectLst>
                  <a:outerShdw blurRad="38100" dist="38100" dir="2700000" algn="tl">
                    <a:srgbClr val="000000">
                      <a:alpha val="43137"/>
                    </a:srgbClr>
                  </a:outerShdw>
                </a:effectLst>
              </a:rPr>
              <a:t> the acreage on at least two farms or an aggregate of multiple farms must represent 20% of the total planted acreage of the crop in the county or 20 acres, whichever is lesser.</a:t>
            </a:r>
          </a:p>
          <a:p>
            <a:pPr algn="just"/>
            <a:r>
              <a:rPr lang="en-US" sz="1350" dirty="0">
                <a:solidFill>
                  <a:schemeClr val="tx2"/>
                </a:solidFill>
                <a:effectLst>
                  <a:outerShdw blurRad="38100" dist="38100" dir="2700000" algn="tl">
                    <a:srgbClr val="000000">
                      <a:alpha val="43137"/>
                    </a:srgbClr>
                  </a:outerShdw>
                </a:effectLst>
              </a:rPr>
              <a:t> </a:t>
            </a:r>
          </a:p>
          <a:p>
            <a:pPr algn="just"/>
            <a:r>
              <a:rPr lang="en-US" sz="1350" dirty="0">
                <a:solidFill>
                  <a:schemeClr val="tx2"/>
                </a:solidFill>
                <a:effectLst>
                  <a:outerShdw blurRad="38100" dist="38100" dir="2700000" algn="tl">
                    <a:srgbClr val="000000">
                      <a:alpha val="43137"/>
                    </a:srgbClr>
                  </a:outerShdw>
                </a:effectLst>
              </a:rPr>
              <a:t>P – Proper notification not given before a crop eligible for a replant payment was replanted.</a:t>
            </a:r>
          </a:p>
          <a:p>
            <a:pPr algn="just"/>
            <a:r>
              <a:rPr lang="en-US" sz="1350" dirty="0">
                <a:solidFill>
                  <a:schemeClr val="tx2"/>
                </a:solidFill>
                <a:effectLst>
                  <a:outerShdw blurRad="38100" dist="38100" dir="2700000" algn="tl">
                    <a:srgbClr val="000000">
                      <a:alpha val="43137"/>
                    </a:srgbClr>
                  </a:outerShdw>
                </a:effectLst>
              </a:rPr>
              <a:t>CA – Notify our agency before any crop is replanted.  An adjuster will be in touch with you promptly to give you the “go ahead” to replant.</a:t>
            </a:r>
          </a:p>
          <a:p>
            <a:pPr algn="just"/>
            <a:r>
              <a:rPr lang="en-US" sz="1350" dirty="0">
                <a:solidFill>
                  <a:schemeClr val="tx2"/>
                </a:solidFill>
                <a:effectLst>
                  <a:outerShdw blurRad="38100" dist="38100" dir="2700000" algn="tl">
                    <a:srgbClr val="000000">
                      <a:alpha val="43137"/>
                    </a:srgbClr>
                  </a:outerShdw>
                </a:effectLst>
              </a:rPr>
              <a:t> </a:t>
            </a:r>
          </a:p>
          <a:p>
            <a:pPr algn="just"/>
            <a:r>
              <a:rPr lang="en-US" sz="1350" dirty="0">
                <a:solidFill>
                  <a:schemeClr val="tx2"/>
                </a:solidFill>
                <a:effectLst>
                  <a:outerShdw blurRad="38100" dist="38100" dir="2700000" algn="tl">
                    <a:srgbClr val="000000">
                      <a:alpha val="43137"/>
                    </a:srgbClr>
                  </a:outerShdw>
                </a:effectLst>
              </a:rPr>
              <a:t>P – Post Harvest Inspection not completed.  Claim will be denied if inspection is not made.</a:t>
            </a:r>
          </a:p>
          <a:p>
            <a:pPr algn="just"/>
            <a:r>
              <a:rPr lang="en-US" sz="1350" dirty="0">
                <a:solidFill>
                  <a:schemeClr val="tx2"/>
                </a:solidFill>
                <a:effectLst>
                  <a:outerShdw blurRad="38100" dist="38100" dir="2700000" algn="tl">
                    <a:srgbClr val="000000">
                      <a:alpha val="43137"/>
                    </a:srgbClr>
                  </a:outerShdw>
                </a:effectLst>
              </a:rPr>
              <a:t>CA – Call adjuster or our agency for:</a:t>
            </a:r>
          </a:p>
          <a:p>
            <a:pPr lvl="0" algn="just"/>
            <a:r>
              <a:rPr lang="en-US" sz="1350" dirty="0" smtClean="0">
                <a:solidFill>
                  <a:schemeClr val="tx2"/>
                </a:solidFill>
                <a:effectLst>
                  <a:outerShdw blurRad="38100" dist="38100" dir="2700000" algn="tl">
                    <a:srgbClr val="000000">
                      <a:alpha val="43137"/>
                    </a:srgbClr>
                  </a:outerShdw>
                </a:effectLst>
              </a:rPr>
              <a:t>	- tobacco </a:t>
            </a:r>
            <a:r>
              <a:rPr lang="en-US" sz="1350" dirty="0">
                <a:solidFill>
                  <a:schemeClr val="tx2"/>
                </a:solidFill>
                <a:effectLst>
                  <a:outerShdw blurRad="38100" dist="38100" dir="2700000" algn="tl">
                    <a:srgbClr val="000000">
                      <a:alpha val="43137"/>
                    </a:srgbClr>
                  </a:outerShdw>
                </a:effectLst>
              </a:rPr>
              <a:t>stalk or stubble inspection</a:t>
            </a:r>
          </a:p>
          <a:p>
            <a:pPr lvl="0" algn="just"/>
            <a:r>
              <a:rPr lang="en-US" sz="1350" dirty="0" smtClean="0">
                <a:solidFill>
                  <a:schemeClr val="tx2"/>
                </a:solidFill>
                <a:effectLst>
                  <a:outerShdw blurRad="38100" dist="38100" dir="2700000" algn="tl">
                    <a:srgbClr val="000000">
                      <a:alpha val="43137"/>
                    </a:srgbClr>
                  </a:outerShdw>
                </a:effectLst>
              </a:rPr>
              <a:t>	- cotton </a:t>
            </a:r>
            <a:r>
              <a:rPr lang="en-US" sz="1350" dirty="0">
                <a:solidFill>
                  <a:schemeClr val="tx2"/>
                </a:solidFill>
                <a:effectLst>
                  <a:outerShdw blurRad="38100" dist="38100" dir="2700000" algn="tl">
                    <a:srgbClr val="000000">
                      <a:alpha val="43137"/>
                    </a:srgbClr>
                  </a:outerShdw>
                </a:effectLst>
              </a:rPr>
              <a:t>stalk </a:t>
            </a:r>
            <a:r>
              <a:rPr lang="en-US" sz="1350" dirty="0" smtClean="0">
                <a:solidFill>
                  <a:schemeClr val="tx2"/>
                </a:solidFill>
                <a:effectLst>
                  <a:outerShdw blurRad="38100" dist="38100" dir="2700000" algn="tl">
                    <a:srgbClr val="000000">
                      <a:alpha val="43137"/>
                    </a:srgbClr>
                  </a:outerShdw>
                </a:effectLst>
              </a:rPr>
              <a:t>inspection</a:t>
            </a:r>
            <a:endParaRPr lang="en-US" sz="1350" dirty="0">
              <a:solidFill>
                <a:schemeClr val="tx2"/>
              </a:solidFill>
              <a:effectLst>
                <a:outerShdw blurRad="38100" dist="38100" dir="2700000" algn="tl">
                  <a:srgbClr val="000000">
                    <a:alpha val="43137"/>
                  </a:srgbClr>
                </a:outerShdw>
              </a:effectLst>
            </a:endParaRPr>
          </a:p>
          <a:p>
            <a:pPr lvl="0" algn="just"/>
            <a:r>
              <a:rPr lang="en-US" sz="1350" dirty="0" smtClean="0">
                <a:solidFill>
                  <a:schemeClr val="tx2"/>
                </a:solidFill>
                <a:effectLst>
                  <a:outerShdw blurRad="38100" dist="38100" dir="2700000" algn="tl">
                    <a:srgbClr val="000000">
                      <a:alpha val="43137"/>
                    </a:srgbClr>
                  </a:outerShdw>
                </a:effectLst>
              </a:rPr>
              <a:t>	- fresh </a:t>
            </a:r>
            <a:r>
              <a:rPr lang="en-US" sz="1350" dirty="0">
                <a:solidFill>
                  <a:schemeClr val="tx2"/>
                </a:solidFill>
                <a:effectLst>
                  <a:outerShdw blurRad="38100" dist="38100" dir="2700000" algn="tl">
                    <a:srgbClr val="000000">
                      <a:alpha val="43137"/>
                    </a:srgbClr>
                  </a:outerShdw>
                </a:effectLst>
              </a:rPr>
              <a:t>market tomato post-harvest inspection</a:t>
            </a:r>
          </a:p>
        </p:txBody>
      </p:sp>
      <p:sp>
        <p:nvSpPr>
          <p:cNvPr id="3" name="TextBox 2"/>
          <p:cNvSpPr txBox="1"/>
          <p:nvPr/>
        </p:nvSpPr>
        <p:spPr>
          <a:xfrm>
            <a:off x="0" y="0"/>
            <a:ext cx="4191000" cy="430887"/>
          </a:xfrm>
          <a:prstGeom prst="rect">
            <a:avLst/>
          </a:prstGeom>
          <a:noFill/>
        </p:spPr>
        <p:txBody>
          <a:bodyPr wrap="square" rtlCol="0">
            <a:spAutoFit/>
          </a:bodyPr>
          <a:lstStyle/>
          <a:p>
            <a:pPr algn="l"/>
            <a:r>
              <a:rPr lang="en-US" sz="1100" b="1" dirty="0" smtClean="0">
                <a:solidFill>
                  <a:schemeClr val="accent3">
                    <a:lumMod val="40000"/>
                    <a:lumOff val="60000"/>
                  </a:schemeClr>
                </a:solidFill>
                <a:effectLst>
                  <a:outerShdw blurRad="38100" dist="38100" dir="2700000" algn="tl">
                    <a:srgbClr val="000000">
                      <a:alpha val="43137"/>
                    </a:srgbClr>
                  </a:outerShdw>
                </a:effectLst>
              </a:rPr>
              <a:t>Problems Encountered and How to Avoid continued…</a:t>
            </a:r>
          </a:p>
          <a:p>
            <a:pPr algn="l"/>
            <a:endParaRPr lang="en-US" sz="1100" b="1" dirty="0">
              <a:solidFill>
                <a:schemeClr val="accent3">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7081586"/>
      </p:ext>
    </p:extLst>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36" name="Group 296"/>
          <p:cNvGraphicFramePr>
            <a:graphicFrameLocks noGrp="1"/>
          </p:cNvGraphicFramePr>
          <p:nvPr>
            <p:ph type="tbl" idx="4294967295"/>
            <p:extLst>
              <p:ext uri="{D42A27DB-BD31-4B8C-83A1-F6EECF244321}">
                <p14:modId xmlns:p14="http://schemas.microsoft.com/office/powerpoint/2010/main" val="2243944080"/>
              </p:ext>
            </p:extLst>
          </p:nvPr>
        </p:nvGraphicFramePr>
        <p:xfrm>
          <a:off x="0" y="1538288"/>
          <a:ext cx="5486400" cy="4577662"/>
        </p:xfrm>
        <a:graphic>
          <a:graphicData uri="http://schemas.openxmlformats.org/drawingml/2006/table">
            <a:tbl>
              <a:tblPr/>
              <a:tblGrid>
                <a:gridCol w="3090930"/>
                <a:gridCol w="2395470"/>
              </a:tblGrid>
              <a:tr h="12524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Tahoma" charset="0"/>
                        </a:rPr>
                        <a:t>Corn: RP   </a:t>
                      </a:r>
                      <a:r>
                        <a:rPr kumimoji="0" lang="en-US" sz="1100" b="1" i="0" u="none" strike="noStrike" cap="none" normalizeH="0" baseline="0" dirty="0" err="1" smtClean="0">
                          <a:ln>
                            <a:noFill/>
                          </a:ln>
                          <a:solidFill>
                            <a:schemeClr val="tx2"/>
                          </a:solidFill>
                          <a:effectLst/>
                          <a:latin typeface="Tahoma" charset="0"/>
                        </a:rPr>
                        <a:t>Prac</a:t>
                      </a:r>
                      <a:r>
                        <a:rPr kumimoji="0" lang="en-US" sz="1100" b="1" i="0" u="none" strike="noStrike" cap="none" normalizeH="0" baseline="0" dirty="0" smtClean="0">
                          <a:ln>
                            <a:noFill/>
                          </a:ln>
                          <a:solidFill>
                            <a:schemeClr val="tx2"/>
                          </a:solidFill>
                          <a:effectLst/>
                          <a:latin typeface="Tahoma" charset="0"/>
                        </a:rPr>
                        <a:t>:  NIRR    Type: Grain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Tahoma" charset="0"/>
                        </a:rPr>
                        <a:t>Unit:   001-01-00</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latin typeface="Tahoma"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Tahoma" charset="0"/>
                        </a:rPr>
                        <a:t>Shareholder: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Tahoma" charset="0"/>
                        </a:rPr>
                        <a:t>Record Type:</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Arial" pitchFamily="34" charset="0"/>
                          <a:cs typeface="Arial" pitchFamily="34" charset="0"/>
                        </a:rPr>
                        <a:t>County:         Halifax</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Arial" pitchFamily="34" charset="0"/>
                          <a:cs typeface="Arial" pitchFamily="34" charset="0"/>
                        </a:rPr>
                        <a:t>FSN:               5350</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Arial" pitchFamily="34" charset="0"/>
                          <a:cs typeface="Arial" pitchFamily="34" charset="0"/>
                        </a:rPr>
                        <a:t>Farm Name:  River Farm</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Arial" pitchFamily="34" charset="0"/>
                          <a:cs typeface="Arial" pitchFamily="34" charset="0"/>
                        </a:rPr>
                        <a:t>Tran </a:t>
                      </a:r>
                      <a:r>
                        <a:rPr kumimoji="0" lang="en-US" sz="1100" b="1" i="0" u="none" strike="noStrike" cap="none" normalizeH="0" baseline="0" dirty="0" err="1" smtClean="0">
                          <a:ln>
                            <a:noFill/>
                          </a:ln>
                          <a:solidFill>
                            <a:schemeClr val="tx2"/>
                          </a:solidFill>
                          <a:effectLst/>
                          <a:latin typeface="Arial" pitchFamily="34" charset="0"/>
                          <a:cs typeface="Arial" pitchFamily="34" charset="0"/>
                        </a:rPr>
                        <a:t>Yld</a:t>
                      </a:r>
                      <a:r>
                        <a:rPr kumimoji="0" lang="en-US" sz="1100" b="1" i="0" u="none" strike="noStrike" cap="none" normalizeH="0" baseline="0" dirty="0" smtClean="0">
                          <a:ln>
                            <a:noFill/>
                          </a:ln>
                          <a:solidFill>
                            <a:schemeClr val="tx2"/>
                          </a:solidFill>
                          <a:effectLst/>
                          <a:latin typeface="Arial" pitchFamily="34" charset="0"/>
                          <a:cs typeface="Arial" pitchFamily="34" charset="0"/>
                        </a:rPr>
                        <a:t>:       75.0</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99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smtClean="0">
                        <a:ln>
                          <a:noFill/>
                        </a:ln>
                        <a:solidFill>
                          <a:schemeClr val="tx2"/>
                        </a:solidFill>
                        <a:effectLst/>
                        <a:latin typeface="Tahoma" charset="0"/>
                      </a:endParaRP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latin typeface="Arial" pitchFamily="34" charset="0"/>
                        <a:cs typeface="Arial" pitchFamily="34" charset="0"/>
                      </a:endParaRP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84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smtClean="0">
                          <a:ln>
                            <a:noFill/>
                          </a:ln>
                          <a:solidFill>
                            <a:schemeClr val="tx2"/>
                          </a:solidFill>
                          <a:effectLst/>
                          <a:latin typeface="Tahoma" charset="0"/>
                        </a:rPr>
                        <a:t>Remarks:  YA = Adjusted Yield (60% T)</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latin typeface="Arial" pitchFamily="34" charset="0"/>
                        <a:cs typeface="Arial" pitchFamily="34" charset="0"/>
                      </a:endParaRP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496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latin typeface="Tahoma" charset="0"/>
                      </a:endParaRP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Arial" pitchFamily="34" charset="0"/>
                          <a:cs typeface="Arial" pitchFamily="34" charset="0"/>
                        </a:rPr>
                        <a:t>Additional Land Locations: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Arial" pitchFamily="34" charset="0"/>
                          <a:cs typeface="Arial" pitchFamily="34" charset="0"/>
                        </a:rPr>
                        <a:t>Sec       </a:t>
                      </a:r>
                      <a:r>
                        <a:rPr kumimoji="0" lang="en-US" sz="1100" b="1" i="0" u="none" strike="noStrike" cap="none" normalizeH="0" baseline="0" dirty="0" err="1" smtClean="0">
                          <a:ln>
                            <a:noFill/>
                          </a:ln>
                          <a:solidFill>
                            <a:schemeClr val="tx2"/>
                          </a:solidFill>
                          <a:effectLst/>
                          <a:latin typeface="Arial" pitchFamily="34" charset="0"/>
                          <a:cs typeface="Arial" pitchFamily="34" charset="0"/>
                        </a:rPr>
                        <a:t>Twp</a:t>
                      </a:r>
                      <a:r>
                        <a:rPr kumimoji="0" lang="en-US" sz="1100" b="1" i="0" u="none" strike="noStrike" cap="none" normalizeH="0" baseline="0" dirty="0" smtClean="0">
                          <a:ln>
                            <a:noFill/>
                          </a:ln>
                          <a:solidFill>
                            <a:schemeClr val="tx2"/>
                          </a:solidFill>
                          <a:effectLst/>
                          <a:latin typeface="Arial" pitchFamily="34" charset="0"/>
                          <a:cs typeface="Arial" pitchFamily="34" charset="0"/>
                        </a:rPr>
                        <a:t>        </a:t>
                      </a:r>
                      <a:r>
                        <a:rPr kumimoji="0" lang="en-US" sz="1100" b="1" i="0" u="none" strike="noStrike" cap="none" normalizeH="0" baseline="0" dirty="0" err="1" smtClean="0">
                          <a:ln>
                            <a:noFill/>
                          </a:ln>
                          <a:solidFill>
                            <a:schemeClr val="tx2"/>
                          </a:solidFill>
                          <a:effectLst/>
                          <a:latin typeface="Arial" pitchFamily="34" charset="0"/>
                          <a:cs typeface="Arial" pitchFamily="34" charset="0"/>
                        </a:rPr>
                        <a:t>Rng</a:t>
                      </a:r>
                      <a:r>
                        <a:rPr kumimoji="0" lang="en-US" sz="1100" b="1" i="0" u="none" strike="noStrike" cap="none" normalizeH="0" baseline="0" dirty="0" smtClean="0">
                          <a:ln>
                            <a:noFill/>
                          </a:ln>
                          <a:solidFill>
                            <a:schemeClr val="tx2"/>
                          </a:solidFill>
                          <a:effectLst/>
                          <a:latin typeface="Arial" pitchFamily="34" charset="0"/>
                          <a:cs typeface="Arial" pitchFamily="34" charset="0"/>
                        </a:rPr>
                        <a:t>         FSN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Arial" pitchFamily="34" charset="0"/>
                          <a:cs typeface="Arial" pitchFamily="34" charset="0"/>
                        </a:rPr>
                        <a:t>                                           6969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Arial" pitchFamily="34" charset="0"/>
                          <a:cs typeface="Arial" pitchFamily="34" charset="0"/>
                        </a:rPr>
                        <a:t>Simple (Rate) </a:t>
                      </a:r>
                      <a:r>
                        <a:rPr kumimoji="0" lang="en-US" sz="1100" b="1" i="0" u="none" strike="noStrike" cap="none" normalizeH="0" baseline="0" dirty="0" err="1" smtClean="0">
                          <a:ln>
                            <a:noFill/>
                          </a:ln>
                          <a:solidFill>
                            <a:schemeClr val="tx2"/>
                          </a:solidFill>
                          <a:effectLst/>
                          <a:latin typeface="Arial" pitchFamily="34" charset="0"/>
                          <a:cs typeface="Arial" pitchFamily="34" charset="0"/>
                        </a:rPr>
                        <a:t>Yld</a:t>
                      </a:r>
                      <a:r>
                        <a:rPr kumimoji="0" lang="en-US" sz="1100" b="1" i="0" u="none" strike="noStrike" cap="none" normalizeH="0" baseline="0" dirty="0" smtClean="0">
                          <a:ln>
                            <a:noFill/>
                          </a:ln>
                          <a:solidFill>
                            <a:schemeClr val="tx2"/>
                          </a:solidFill>
                          <a:effectLst/>
                          <a:latin typeface="Arial" pitchFamily="34" charset="0"/>
                          <a:cs typeface="Arial" pitchFamily="34" charset="0"/>
                        </a:rPr>
                        <a:t>             101.0</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100" b="1" i="0" u="none" strike="noStrike" cap="none" normalizeH="0" baseline="0" dirty="0" smtClean="0">
                          <a:ln>
                            <a:noFill/>
                          </a:ln>
                          <a:solidFill>
                            <a:schemeClr val="tx2"/>
                          </a:solidFill>
                          <a:effectLst/>
                          <a:latin typeface="Arial" pitchFamily="34" charset="0"/>
                          <a:cs typeface="Arial" pitchFamily="34" charset="0"/>
                        </a:rPr>
                        <a:t>Date Signed           10/26/2011</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latin typeface="Tahoma" charset="0"/>
                      </a:endParaRP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100" b="1" i="0" u="none" strike="noStrike" cap="none" normalizeH="0" baseline="0" dirty="0" smtClean="0">
                        <a:ln>
                          <a:noFill/>
                        </a:ln>
                        <a:solidFill>
                          <a:schemeClr val="tx2"/>
                        </a:solidFill>
                        <a:effectLst/>
                        <a:latin typeface="Tahoma" charset="0"/>
                      </a:endParaRP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2247" name="Text Box 286"/>
          <p:cNvSpPr txBox="1">
            <a:spLocks noChangeArrowheads="1"/>
          </p:cNvSpPr>
          <p:nvPr/>
        </p:nvSpPr>
        <p:spPr bwMode="auto">
          <a:xfrm>
            <a:off x="6613525" y="1408113"/>
            <a:ext cx="2225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US"/>
          </a:p>
        </p:txBody>
      </p:sp>
      <p:sp>
        <p:nvSpPr>
          <p:cNvPr id="52248" name="Text Box 287"/>
          <p:cNvSpPr txBox="1">
            <a:spLocks noChangeArrowheads="1"/>
          </p:cNvSpPr>
          <p:nvPr/>
        </p:nvSpPr>
        <p:spPr bwMode="auto">
          <a:xfrm>
            <a:off x="5715000" y="1752600"/>
            <a:ext cx="32829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600" dirty="0">
                <a:solidFill>
                  <a:schemeClr val="tx2"/>
                </a:solidFill>
                <a:effectLst>
                  <a:outerShdw blurRad="38100" dist="38100" dir="2700000" algn="tl">
                    <a:srgbClr val="000000">
                      <a:alpha val="43137"/>
                    </a:srgbClr>
                  </a:outerShdw>
                </a:effectLst>
              </a:rPr>
              <a:t>1)  Yields of 150% - 250% of </a:t>
            </a:r>
            <a:r>
              <a:rPr lang="en-US" sz="1600" b="1" dirty="0">
                <a:solidFill>
                  <a:schemeClr val="tx2"/>
                </a:solidFill>
                <a:effectLst>
                  <a:outerShdw blurRad="38100" dist="38100" dir="2700000" algn="tl">
                    <a:srgbClr val="000000">
                      <a:alpha val="43137"/>
                    </a:srgbClr>
                  </a:outerShdw>
                </a:effectLst>
              </a:rPr>
              <a:t>prior</a:t>
            </a:r>
          </a:p>
          <a:p>
            <a:pPr algn="l"/>
            <a:r>
              <a:rPr lang="en-US" sz="1600" b="1" dirty="0">
                <a:solidFill>
                  <a:schemeClr val="tx2"/>
                </a:solidFill>
                <a:effectLst>
                  <a:outerShdw blurRad="38100" dist="38100" dir="2700000" algn="tl">
                    <a:srgbClr val="000000">
                      <a:alpha val="43137"/>
                    </a:srgbClr>
                  </a:outerShdw>
                </a:effectLst>
              </a:rPr>
              <a:t>yield</a:t>
            </a:r>
            <a:r>
              <a:rPr lang="en-US" sz="1600" dirty="0">
                <a:solidFill>
                  <a:schemeClr val="tx2"/>
                </a:solidFill>
                <a:effectLst>
                  <a:outerShdw blurRad="38100" dist="38100" dir="2700000" algn="tl">
                    <a:srgbClr val="000000">
                      <a:alpha val="43137"/>
                    </a:srgbClr>
                  </a:outerShdw>
                </a:effectLst>
              </a:rPr>
              <a:t> triggers 5% random </a:t>
            </a:r>
          </a:p>
          <a:p>
            <a:pPr algn="l"/>
            <a:r>
              <a:rPr lang="en-US" sz="1600" dirty="0">
                <a:solidFill>
                  <a:schemeClr val="tx2"/>
                </a:solidFill>
                <a:effectLst>
                  <a:outerShdw blurRad="38100" dist="38100" dir="2700000" algn="tl">
                    <a:srgbClr val="000000">
                      <a:alpha val="43137"/>
                    </a:srgbClr>
                  </a:outerShdw>
                </a:effectLst>
              </a:rPr>
              <a:t>company review (5% of all units</a:t>
            </a:r>
          </a:p>
          <a:p>
            <a:pPr algn="l"/>
            <a:r>
              <a:rPr lang="en-US" sz="1600" dirty="0">
                <a:solidFill>
                  <a:schemeClr val="tx2"/>
                </a:solidFill>
                <a:effectLst>
                  <a:outerShdw blurRad="38100" dist="38100" dir="2700000" algn="tl">
                    <a:srgbClr val="000000">
                      <a:alpha val="43137"/>
                    </a:srgbClr>
                  </a:outerShdw>
                </a:effectLst>
              </a:rPr>
              <a:t>will be selected by </a:t>
            </a:r>
            <a:r>
              <a:rPr lang="en-US" sz="1600" dirty="0" smtClean="0">
                <a:solidFill>
                  <a:schemeClr val="tx2"/>
                </a:solidFill>
                <a:effectLst>
                  <a:outerShdw blurRad="38100" dist="38100" dir="2700000" algn="tl">
                    <a:srgbClr val="000000">
                      <a:alpha val="43137"/>
                    </a:srgbClr>
                  </a:outerShdw>
                </a:effectLst>
              </a:rPr>
              <a:t>computer.)</a:t>
            </a:r>
            <a:endParaRPr lang="en-US" sz="1600" dirty="0">
              <a:solidFill>
                <a:schemeClr val="tx2"/>
              </a:solidFill>
              <a:effectLst>
                <a:outerShdw blurRad="38100" dist="38100" dir="2700000" algn="tl">
                  <a:srgbClr val="000000">
                    <a:alpha val="43137"/>
                  </a:srgbClr>
                </a:outerShdw>
              </a:effectLst>
            </a:endParaRPr>
          </a:p>
        </p:txBody>
      </p:sp>
      <p:sp>
        <p:nvSpPr>
          <p:cNvPr id="52249" name="Text Box 294"/>
          <p:cNvSpPr txBox="1">
            <a:spLocks noChangeArrowheads="1"/>
          </p:cNvSpPr>
          <p:nvPr/>
        </p:nvSpPr>
        <p:spPr bwMode="auto">
          <a:xfrm>
            <a:off x="5715000" y="3048000"/>
            <a:ext cx="34610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600" dirty="0">
                <a:solidFill>
                  <a:schemeClr val="tx2"/>
                </a:solidFill>
                <a:effectLst>
                  <a:outerShdw blurRad="38100" dist="38100" dir="2700000" algn="tl">
                    <a:srgbClr val="000000">
                      <a:alpha val="43137"/>
                    </a:srgbClr>
                  </a:outerShdw>
                </a:effectLst>
              </a:rPr>
              <a:t>2) </a:t>
            </a:r>
            <a:r>
              <a:rPr lang="en-US" sz="1600" dirty="0" smtClean="0">
                <a:solidFill>
                  <a:schemeClr val="tx2"/>
                </a:solidFill>
                <a:effectLst>
                  <a:outerShdw blurRad="38100" dist="38100" dir="2700000" algn="tl">
                    <a:srgbClr val="000000">
                      <a:alpha val="43137"/>
                    </a:srgbClr>
                  </a:outerShdw>
                </a:effectLst>
              </a:rPr>
              <a:t> Yields </a:t>
            </a:r>
            <a:r>
              <a:rPr lang="en-US" sz="1600" dirty="0">
                <a:solidFill>
                  <a:schemeClr val="tx2"/>
                </a:solidFill>
                <a:effectLst>
                  <a:outerShdw blurRad="38100" dist="38100" dir="2700000" algn="tl">
                    <a:srgbClr val="000000">
                      <a:alpha val="43137"/>
                    </a:srgbClr>
                  </a:outerShdw>
                </a:effectLst>
              </a:rPr>
              <a:t>of 400% or greater above </a:t>
            </a:r>
          </a:p>
          <a:p>
            <a:pPr algn="l"/>
            <a:r>
              <a:rPr lang="en-US" sz="1600" b="1" dirty="0">
                <a:solidFill>
                  <a:schemeClr val="tx2"/>
                </a:solidFill>
                <a:effectLst>
                  <a:outerShdw blurRad="38100" dist="38100" dir="2700000" algn="tl">
                    <a:srgbClr val="000000">
                      <a:alpha val="43137"/>
                    </a:srgbClr>
                  </a:outerShdw>
                </a:effectLst>
              </a:rPr>
              <a:t>County T-</a:t>
            </a:r>
            <a:r>
              <a:rPr lang="en-US" sz="1600" b="1" dirty="0" err="1">
                <a:solidFill>
                  <a:schemeClr val="tx2"/>
                </a:solidFill>
                <a:effectLst>
                  <a:outerShdw blurRad="38100" dist="38100" dir="2700000" algn="tl">
                    <a:srgbClr val="000000">
                      <a:alpha val="43137"/>
                    </a:srgbClr>
                  </a:outerShdw>
                </a:effectLst>
              </a:rPr>
              <a:t>Yld</a:t>
            </a:r>
            <a:r>
              <a:rPr lang="en-US" sz="1600" dirty="0">
                <a:solidFill>
                  <a:schemeClr val="tx2"/>
                </a:solidFill>
                <a:effectLst>
                  <a:outerShdw blurRad="38100" dist="38100" dir="2700000" algn="tl">
                    <a:srgbClr val="000000">
                      <a:alpha val="43137"/>
                    </a:srgbClr>
                  </a:outerShdw>
                </a:effectLst>
              </a:rPr>
              <a:t> triggers automatic</a:t>
            </a:r>
          </a:p>
          <a:p>
            <a:pPr algn="l"/>
            <a:r>
              <a:rPr lang="en-US" sz="1600" dirty="0">
                <a:solidFill>
                  <a:schemeClr val="tx2"/>
                </a:solidFill>
                <a:effectLst>
                  <a:outerShdw blurRad="38100" dist="38100" dir="2700000" algn="tl">
                    <a:srgbClr val="000000">
                      <a:alpha val="43137"/>
                    </a:srgbClr>
                  </a:outerShdw>
                </a:effectLst>
              </a:rPr>
              <a:t>review by </a:t>
            </a:r>
            <a:r>
              <a:rPr lang="en-US" sz="1600" dirty="0" smtClean="0">
                <a:solidFill>
                  <a:schemeClr val="tx2"/>
                </a:solidFill>
                <a:effectLst>
                  <a:outerShdw blurRad="38100" dist="38100" dir="2700000" algn="tl">
                    <a:srgbClr val="000000">
                      <a:alpha val="43137"/>
                    </a:srgbClr>
                  </a:outerShdw>
                </a:effectLst>
              </a:rPr>
              <a:t>RMA.</a:t>
            </a:r>
            <a:endParaRPr lang="en-US" sz="1600" dirty="0">
              <a:solidFill>
                <a:schemeClr val="tx2"/>
              </a:solidFill>
              <a:effectLst>
                <a:outerShdw blurRad="38100" dist="38100" dir="2700000" algn="tl">
                  <a:srgbClr val="000000">
                    <a:alpha val="43137"/>
                  </a:srgbClr>
                </a:outerShdw>
              </a:effectLst>
            </a:endParaRPr>
          </a:p>
          <a:p>
            <a:pPr algn="l"/>
            <a:endParaRPr lang="en-US" sz="1600" dirty="0">
              <a:solidFill>
                <a:schemeClr val="tx2"/>
              </a:solidFill>
              <a:effectLst>
                <a:outerShdw blurRad="38100" dist="38100" dir="2700000" algn="tl">
                  <a:srgbClr val="000000">
                    <a:alpha val="43137"/>
                  </a:srgbClr>
                </a:outerShdw>
              </a:effectLst>
            </a:endParaRPr>
          </a:p>
        </p:txBody>
      </p:sp>
      <p:sp>
        <p:nvSpPr>
          <p:cNvPr id="52250" name="Text Box 295"/>
          <p:cNvSpPr txBox="1">
            <a:spLocks noChangeArrowheads="1"/>
          </p:cNvSpPr>
          <p:nvPr/>
        </p:nvSpPr>
        <p:spPr bwMode="auto">
          <a:xfrm>
            <a:off x="5703888" y="3962400"/>
            <a:ext cx="33639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a:r>
              <a:rPr lang="en-US" sz="1600" dirty="0" smtClean="0">
                <a:solidFill>
                  <a:schemeClr val="tx2"/>
                </a:solidFill>
                <a:effectLst>
                  <a:outerShdw blurRad="38100" dist="38100" dir="2700000" algn="tl">
                    <a:srgbClr val="000000">
                      <a:alpha val="43137"/>
                    </a:srgbClr>
                  </a:outerShdw>
                </a:effectLst>
              </a:rPr>
              <a:t>3</a:t>
            </a:r>
            <a:r>
              <a:rPr lang="en-US" sz="1600" dirty="0">
                <a:solidFill>
                  <a:schemeClr val="tx2"/>
                </a:solidFill>
                <a:effectLst>
                  <a:outerShdw blurRad="38100" dist="38100" dir="2700000" algn="tl">
                    <a:srgbClr val="000000">
                      <a:alpha val="43137"/>
                    </a:srgbClr>
                  </a:outerShdw>
                </a:effectLst>
              </a:rPr>
              <a:t>) </a:t>
            </a:r>
            <a:r>
              <a:rPr lang="en-US" sz="1600" dirty="0" smtClean="0">
                <a:solidFill>
                  <a:schemeClr val="tx2"/>
                </a:solidFill>
                <a:effectLst>
                  <a:outerShdw blurRad="38100" dist="38100" dir="2700000" algn="tl">
                    <a:srgbClr val="000000">
                      <a:alpha val="43137"/>
                    </a:srgbClr>
                  </a:outerShdw>
                </a:effectLst>
              </a:rPr>
              <a:t> </a:t>
            </a:r>
            <a:r>
              <a:rPr lang="en-US" sz="1600" dirty="0">
                <a:solidFill>
                  <a:schemeClr val="tx2"/>
                </a:solidFill>
                <a:effectLst>
                  <a:outerShdw blurRad="38100" dist="38100" dir="2700000" algn="tl">
                    <a:srgbClr val="000000">
                      <a:alpha val="43137"/>
                    </a:srgbClr>
                  </a:outerShdw>
                </a:effectLst>
              </a:rPr>
              <a:t>Production losses above  $</a:t>
            </a:r>
            <a:r>
              <a:rPr lang="en-US" sz="1600" dirty="0" smtClean="0">
                <a:solidFill>
                  <a:schemeClr val="tx2"/>
                </a:solidFill>
                <a:effectLst>
                  <a:outerShdw blurRad="38100" dist="38100" dir="2700000" algn="tl">
                    <a:srgbClr val="000000">
                      <a:alpha val="43137"/>
                    </a:srgbClr>
                  </a:outerShdw>
                </a:effectLst>
              </a:rPr>
              <a:t>200,000 </a:t>
            </a:r>
            <a:r>
              <a:rPr lang="en-US" sz="1600" dirty="0">
                <a:solidFill>
                  <a:schemeClr val="tx2"/>
                </a:solidFill>
                <a:effectLst>
                  <a:outerShdw blurRad="38100" dist="38100" dir="2700000" algn="tl">
                    <a:srgbClr val="000000">
                      <a:alpha val="43137"/>
                    </a:srgbClr>
                  </a:outerShdw>
                </a:effectLst>
              </a:rPr>
              <a:t>on a crop by policy requires </a:t>
            </a:r>
            <a:r>
              <a:rPr lang="en-US" sz="1600" dirty="0" smtClean="0">
                <a:solidFill>
                  <a:schemeClr val="tx2"/>
                </a:solidFill>
                <a:effectLst>
                  <a:outerShdw blurRad="38100" dist="38100" dir="2700000" algn="tl">
                    <a:srgbClr val="000000">
                      <a:alpha val="43137"/>
                    </a:srgbClr>
                  </a:outerShdw>
                </a:effectLst>
              </a:rPr>
              <a:t>an automatic APH </a:t>
            </a:r>
            <a:r>
              <a:rPr lang="en-US" sz="1600" dirty="0">
                <a:solidFill>
                  <a:schemeClr val="tx2"/>
                </a:solidFill>
                <a:effectLst>
                  <a:outerShdw blurRad="38100" dist="38100" dir="2700000" algn="tl">
                    <a:srgbClr val="000000">
                      <a:alpha val="43137"/>
                    </a:srgbClr>
                  </a:outerShdw>
                </a:effectLst>
              </a:rPr>
              <a:t>review.</a:t>
            </a:r>
          </a:p>
        </p:txBody>
      </p:sp>
      <p:sp>
        <p:nvSpPr>
          <p:cNvPr id="2" name="Rectangle 1"/>
          <p:cNvSpPr/>
          <p:nvPr/>
        </p:nvSpPr>
        <p:spPr>
          <a:xfrm>
            <a:off x="0" y="1"/>
            <a:ext cx="9144000" cy="646331"/>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APH Review Trigger</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336268550"/>
              </p:ext>
            </p:extLst>
          </p:nvPr>
        </p:nvGraphicFramePr>
        <p:xfrm>
          <a:off x="0" y="3428995"/>
          <a:ext cx="3124199" cy="2667013"/>
        </p:xfrm>
        <a:graphic>
          <a:graphicData uri="http://schemas.openxmlformats.org/drawingml/2006/table">
            <a:tbl>
              <a:tblPr firstRow="1" bandRow="1">
                <a:tableStyleId>{2D5ABB26-0587-4C30-8999-92F81FD0307C}</a:tableStyleId>
              </a:tblPr>
              <a:tblGrid>
                <a:gridCol w="685800"/>
                <a:gridCol w="455245"/>
                <a:gridCol w="535355"/>
                <a:gridCol w="588645"/>
                <a:gridCol w="546735"/>
                <a:gridCol w="312419"/>
              </a:tblGrid>
              <a:tr h="181560">
                <a:tc>
                  <a:txBody>
                    <a:bodyPr/>
                    <a:lstStyle/>
                    <a:p>
                      <a:pPr marL="0" marR="0" algn="ctr">
                        <a:lnSpc>
                          <a:spcPct val="107000"/>
                        </a:lnSpc>
                        <a:spcBef>
                          <a:spcPts val="0"/>
                        </a:spcBef>
                        <a:spcAft>
                          <a:spcPts val="0"/>
                        </a:spcAft>
                      </a:pPr>
                      <a:r>
                        <a:rPr lang="en-US" sz="1100" dirty="0" smtClean="0">
                          <a:effectLst/>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100" dirty="0">
                          <a:effectLst/>
                        </a:rPr>
                        <a:t>PRODUCTION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100">
                          <a:effectLst/>
                        </a:rPr>
                        <a:t>ACRES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YIELD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1560">
                <a:tc>
                  <a:txBody>
                    <a:bodyPr/>
                    <a:lstStyle/>
                    <a:p>
                      <a:pPr marL="0" marR="0" algn="ctr">
                        <a:lnSpc>
                          <a:spcPct val="107000"/>
                        </a:lnSpc>
                        <a:spcBef>
                          <a:spcPts val="0"/>
                        </a:spcBef>
                        <a:spcAft>
                          <a:spcPts val="0"/>
                        </a:spcAft>
                      </a:pPr>
                      <a:r>
                        <a:rPr lang="en-US" sz="1100" dirty="0">
                          <a:solidFill>
                            <a:srgbClr val="FF9900"/>
                          </a:solidFill>
                          <a:effectLst/>
                        </a:rPr>
                        <a:t>1995</a:t>
                      </a:r>
                      <a:endParaRPr lang="en-US" sz="1100" dirty="0">
                        <a:solidFill>
                          <a:srgbClr val="FF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r">
                        <a:lnSpc>
                          <a:spcPct val="107000"/>
                        </a:lnSpc>
                        <a:spcBef>
                          <a:spcPts val="0"/>
                        </a:spcBef>
                        <a:spcAft>
                          <a:spcPts val="0"/>
                        </a:spcAft>
                      </a:pPr>
                      <a:r>
                        <a:rPr lang="en-US" sz="1100" dirty="0">
                          <a:effectLst/>
                        </a:rPr>
                        <a:t>87196.8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a:effectLst/>
                        </a:rPr>
                        <a:t>703.2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124.0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1560">
                <a:tc>
                  <a:txBody>
                    <a:bodyPr/>
                    <a:lstStyle/>
                    <a:p>
                      <a:pPr marL="0" marR="0" algn="ctr">
                        <a:lnSpc>
                          <a:spcPct val="107000"/>
                        </a:lnSpc>
                        <a:spcBef>
                          <a:spcPts val="0"/>
                        </a:spcBef>
                        <a:spcAft>
                          <a:spcPts val="0"/>
                        </a:spcAft>
                      </a:pPr>
                      <a:r>
                        <a:rPr lang="en-US" sz="1100" dirty="0">
                          <a:solidFill>
                            <a:srgbClr val="FF9900"/>
                          </a:solidFill>
                          <a:effectLst/>
                        </a:rPr>
                        <a:t>1996</a:t>
                      </a:r>
                      <a:endParaRPr lang="en-US" sz="1100" dirty="0">
                        <a:solidFill>
                          <a:srgbClr val="FF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r">
                        <a:lnSpc>
                          <a:spcPct val="107000"/>
                        </a:lnSpc>
                        <a:spcBef>
                          <a:spcPts val="0"/>
                        </a:spcBef>
                        <a:spcAft>
                          <a:spcPts val="0"/>
                        </a:spcAft>
                      </a:pPr>
                      <a:r>
                        <a:rPr lang="en-US" sz="1100" dirty="0">
                          <a:effectLst/>
                        </a:rPr>
                        <a:t>91827.0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a:effectLst/>
                        </a:rPr>
                        <a:t>758.9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121.0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1560">
                <a:tc>
                  <a:txBody>
                    <a:bodyPr/>
                    <a:lstStyle/>
                    <a:p>
                      <a:pPr marL="0" marR="0" algn="ctr">
                        <a:lnSpc>
                          <a:spcPct val="107000"/>
                        </a:lnSpc>
                        <a:spcBef>
                          <a:spcPts val="0"/>
                        </a:spcBef>
                        <a:spcAft>
                          <a:spcPts val="0"/>
                        </a:spcAft>
                      </a:pPr>
                      <a:r>
                        <a:rPr lang="en-US" sz="1100" dirty="0">
                          <a:solidFill>
                            <a:srgbClr val="FF9900"/>
                          </a:solidFill>
                          <a:effectLst/>
                        </a:rPr>
                        <a:t>1997</a:t>
                      </a:r>
                      <a:endParaRPr lang="en-US" sz="1100" dirty="0">
                        <a:solidFill>
                          <a:srgbClr val="FF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r">
                        <a:lnSpc>
                          <a:spcPct val="107000"/>
                        </a:lnSpc>
                        <a:spcBef>
                          <a:spcPts val="0"/>
                        </a:spcBef>
                        <a:spcAft>
                          <a:spcPts val="0"/>
                        </a:spcAft>
                      </a:pPr>
                      <a:r>
                        <a:rPr lang="en-US" sz="1100" dirty="0">
                          <a:effectLst/>
                        </a:rPr>
                        <a:t>90588.6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a:effectLst/>
                        </a:rPr>
                        <a:t>767.7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118.0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1560">
                <a:tc>
                  <a:txBody>
                    <a:bodyPr/>
                    <a:lstStyle/>
                    <a:p>
                      <a:pPr marL="0" marR="0" algn="ctr">
                        <a:lnSpc>
                          <a:spcPct val="107000"/>
                        </a:lnSpc>
                        <a:spcBef>
                          <a:spcPts val="0"/>
                        </a:spcBef>
                        <a:spcAft>
                          <a:spcPts val="0"/>
                        </a:spcAft>
                      </a:pPr>
                      <a:r>
                        <a:rPr lang="en-US" sz="1100" dirty="0">
                          <a:solidFill>
                            <a:srgbClr val="FF9900"/>
                          </a:solidFill>
                          <a:effectLst/>
                        </a:rPr>
                        <a:t>1998</a:t>
                      </a:r>
                      <a:endParaRPr lang="en-US" sz="1100" dirty="0">
                        <a:solidFill>
                          <a:srgbClr val="FF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r">
                        <a:lnSpc>
                          <a:spcPct val="107000"/>
                        </a:lnSpc>
                        <a:spcBef>
                          <a:spcPts val="0"/>
                        </a:spcBef>
                        <a:spcAft>
                          <a:spcPts val="0"/>
                        </a:spcAft>
                      </a:pPr>
                      <a:r>
                        <a:rPr lang="en-US" sz="1100" dirty="0">
                          <a:effectLst/>
                        </a:rPr>
                        <a:t>4660.0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a:effectLst/>
                        </a:rPr>
                        <a:t>465.9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YA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1560">
                <a:tc>
                  <a:txBody>
                    <a:bodyPr/>
                    <a:lstStyle/>
                    <a:p>
                      <a:pPr marL="0" marR="0" algn="ctr">
                        <a:lnSpc>
                          <a:spcPct val="107000"/>
                        </a:lnSpc>
                        <a:spcBef>
                          <a:spcPts val="0"/>
                        </a:spcBef>
                        <a:spcAft>
                          <a:spcPts val="0"/>
                        </a:spcAft>
                      </a:pPr>
                      <a:r>
                        <a:rPr lang="en-US" sz="1100" dirty="0">
                          <a:solidFill>
                            <a:srgbClr val="FF9900"/>
                          </a:solidFill>
                          <a:effectLst/>
                        </a:rPr>
                        <a:t>1999</a:t>
                      </a:r>
                      <a:endParaRPr lang="en-US" sz="1100" dirty="0">
                        <a:solidFill>
                          <a:srgbClr val="FF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r">
                        <a:lnSpc>
                          <a:spcPct val="107000"/>
                        </a:lnSpc>
                        <a:spcBef>
                          <a:spcPts val="0"/>
                        </a:spcBef>
                        <a:spcAft>
                          <a:spcPts val="0"/>
                        </a:spcAft>
                      </a:pPr>
                      <a:r>
                        <a:rPr lang="en-US" sz="1100" dirty="0">
                          <a:effectLst/>
                        </a:rPr>
                        <a:t>178112.0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a:effectLst/>
                        </a:rPr>
                        <a:t>1113.2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1560">
                <a:tc>
                  <a:txBody>
                    <a:bodyPr/>
                    <a:lstStyle/>
                    <a:p>
                      <a:pPr marL="0" marR="0" algn="ctr">
                        <a:lnSpc>
                          <a:spcPct val="107000"/>
                        </a:lnSpc>
                        <a:spcBef>
                          <a:spcPts val="0"/>
                        </a:spcBef>
                        <a:spcAft>
                          <a:spcPts val="0"/>
                        </a:spcAft>
                      </a:pPr>
                      <a:r>
                        <a:rPr lang="en-US" sz="1100" dirty="0">
                          <a:solidFill>
                            <a:srgbClr val="FF9900"/>
                          </a:solidFill>
                          <a:effectLst/>
                        </a:rPr>
                        <a:t>2000</a:t>
                      </a:r>
                      <a:endParaRPr lang="en-US" sz="1100" dirty="0">
                        <a:solidFill>
                          <a:srgbClr val="FF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r">
                        <a:lnSpc>
                          <a:spcPct val="107000"/>
                        </a:lnSpc>
                        <a:spcBef>
                          <a:spcPts val="0"/>
                        </a:spcBef>
                        <a:spcAft>
                          <a:spcPts val="0"/>
                        </a:spcAft>
                      </a:pPr>
                      <a:r>
                        <a:rPr lang="en-US" sz="1100" dirty="0">
                          <a:effectLst/>
                        </a:rPr>
                        <a:t>8667.0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dirty="0">
                          <a:effectLst/>
                        </a:rPr>
                        <a:t>722.3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YA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1560">
                <a:tc>
                  <a:txBody>
                    <a:bodyPr/>
                    <a:lstStyle/>
                    <a:p>
                      <a:pPr marL="0" marR="0" algn="ctr">
                        <a:lnSpc>
                          <a:spcPct val="107000"/>
                        </a:lnSpc>
                        <a:spcBef>
                          <a:spcPts val="0"/>
                        </a:spcBef>
                        <a:spcAft>
                          <a:spcPts val="0"/>
                        </a:spcAft>
                      </a:pPr>
                      <a:r>
                        <a:rPr lang="en-US" sz="1100" dirty="0">
                          <a:solidFill>
                            <a:srgbClr val="FF9900"/>
                          </a:solidFill>
                          <a:effectLst/>
                        </a:rPr>
                        <a:t>2001</a:t>
                      </a:r>
                      <a:endParaRPr lang="en-US" sz="1100" dirty="0">
                        <a:solidFill>
                          <a:srgbClr val="FF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r">
                        <a:lnSpc>
                          <a:spcPct val="107000"/>
                        </a:lnSpc>
                        <a:spcBef>
                          <a:spcPts val="0"/>
                        </a:spcBef>
                        <a:spcAft>
                          <a:spcPts val="0"/>
                        </a:spcAft>
                      </a:pPr>
                      <a:r>
                        <a:rPr lang="en-US" sz="1100">
                          <a:effectLst/>
                        </a:rPr>
                        <a:t>28621.6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dirty="0">
                          <a:effectLst/>
                        </a:rPr>
                        <a:t>188.3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smtClean="0">
                          <a:effectLst/>
                          <a:latin typeface="Candara" panose="020E0502030303020204" pitchFamily="34" charset="0"/>
                          <a:ea typeface="Calibri" panose="020F0502020204030204" pitchFamily="34" charset="0"/>
                          <a:cs typeface="Times New Roman" panose="02020603050405020304" pitchFamily="18" charset="0"/>
                        </a:rPr>
                        <a:t>152.0</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1560">
                <a:tc>
                  <a:txBody>
                    <a:bodyPr/>
                    <a:lstStyle/>
                    <a:p>
                      <a:pPr marL="0" marR="0" algn="ctr">
                        <a:lnSpc>
                          <a:spcPct val="107000"/>
                        </a:lnSpc>
                        <a:spcBef>
                          <a:spcPts val="0"/>
                        </a:spcBef>
                        <a:spcAft>
                          <a:spcPts val="0"/>
                        </a:spcAft>
                      </a:pPr>
                      <a:r>
                        <a:rPr lang="en-US" sz="1100" dirty="0">
                          <a:solidFill>
                            <a:srgbClr val="FF9900"/>
                          </a:solidFill>
                          <a:effectLst/>
                        </a:rPr>
                        <a:t>2002</a:t>
                      </a:r>
                      <a:endParaRPr lang="en-US" sz="1100" dirty="0">
                        <a:solidFill>
                          <a:srgbClr val="FF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r">
                        <a:lnSpc>
                          <a:spcPct val="107000"/>
                        </a:lnSpc>
                        <a:spcBef>
                          <a:spcPts val="0"/>
                        </a:spcBef>
                        <a:spcAft>
                          <a:spcPts val="0"/>
                        </a:spcAft>
                      </a:pPr>
                      <a:r>
                        <a:rPr lang="en-US" sz="1100">
                          <a:effectLst/>
                        </a:rPr>
                        <a:t>86294.0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dirty="0">
                          <a:effectLst/>
                        </a:rPr>
                        <a:t>1121.0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77.0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1560">
                <a:tc>
                  <a:txBody>
                    <a:bodyPr/>
                    <a:lstStyle/>
                    <a:p>
                      <a:pPr marL="0" marR="0" algn="ctr">
                        <a:lnSpc>
                          <a:spcPct val="107000"/>
                        </a:lnSpc>
                        <a:spcBef>
                          <a:spcPts val="0"/>
                        </a:spcBef>
                        <a:spcAft>
                          <a:spcPts val="0"/>
                        </a:spcAft>
                      </a:pPr>
                      <a:r>
                        <a:rPr lang="en-US" sz="1100" dirty="0">
                          <a:solidFill>
                            <a:srgbClr val="FF9900"/>
                          </a:solidFill>
                          <a:effectLst/>
                        </a:rPr>
                        <a:t>2003</a:t>
                      </a:r>
                      <a:endParaRPr lang="en-US" sz="1100" dirty="0">
                        <a:solidFill>
                          <a:srgbClr val="FF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r">
                        <a:lnSpc>
                          <a:spcPct val="107000"/>
                        </a:lnSpc>
                        <a:spcBef>
                          <a:spcPts val="0"/>
                        </a:spcBef>
                        <a:spcAft>
                          <a:spcPts val="0"/>
                        </a:spcAft>
                      </a:pPr>
                      <a:r>
                        <a:rPr lang="en-US" sz="1100">
                          <a:effectLst/>
                        </a:rPr>
                        <a:t>14808.0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dirty="0">
                          <a:effectLst/>
                        </a:rPr>
                        <a:t>239.6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62.0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6708">
                <a:tc>
                  <a:txBody>
                    <a:bodyPr/>
                    <a:lstStyle/>
                    <a:p>
                      <a:pPr marL="0" marR="0" algn="ctr">
                        <a:lnSpc>
                          <a:spcPct val="107000"/>
                        </a:lnSpc>
                        <a:spcBef>
                          <a:spcPts val="0"/>
                        </a:spcBef>
                        <a:spcAft>
                          <a:spcPts val="0"/>
                        </a:spcAft>
                      </a:pPr>
                      <a:r>
                        <a:rPr lang="en-US" sz="1100" dirty="0">
                          <a:solidFill>
                            <a:srgbClr val="FF9900"/>
                          </a:solidFill>
                          <a:effectLst/>
                        </a:rPr>
                        <a:t>2004</a:t>
                      </a:r>
                      <a:endParaRPr lang="en-US" sz="1100" dirty="0">
                        <a:solidFill>
                          <a:srgbClr val="FF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r">
                        <a:lnSpc>
                          <a:spcPct val="107000"/>
                        </a:lnSpc>
                        <a:spcBef>
                          <a:spcPts val="0"/>
                        </a:spcBef>
                        <a:spcAft>
                          <a:spcPts val="0"/>
                        </a:spcAft>
                      </a:pPr>
                      <a:r>
                        <a:rPr lang="en-US" sz="1100">
                          <a:effectLst/>
                        </a:rPr>
                        <a:t>220091.0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100">
                          <a:effectLst/>
                        </a:rPr>
                        <a:t>1283.6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171.0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81560">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03145">
                <a:tc>
                  <a:txBody>
                    <a:bodyPr/>
                    <a:lstStyle/>
                    <a:p>
                      <a:pPr marL="0" marR="0" algn="ctr">
                        <a:lnSpc>
                          <a:spcPct val="107000"/>
                        </a:lnSpc>
                        <a:spcBef>
                          <a:spcPts val="0"/>
                        </a:spcBef>
                        <a:spcAft>
                          <a:spcPts val="0"/>
                        </a:spcAft>
                      </a:pPr>
                      <a:r>
                        <a:rPr lang="en-US" sz="1100" dirty="0">
                          <a:effectLst/>
                        </a:rPr>
                        <a:t>Prior </a:t>
                      </a:r>
                      <a:r>
                        <a:rPr lang="en-US" sz="1100" dirty="0" err="1">
                          <a:effectLst/>
                        </a:rPr>
                        <a:t>Yld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err="1">
                          <a:effectLst/>
                        </a:rPr>
                        <a:t>Avg</a:t>
                      </a:r>
                      <a:r>
                        <a:rPr lang="en-US" sz="1100" dirty="0">
                          <a:effectLst/>
                        </a:rPr>
                        <a:t> </a:t>
                      </a:r>
                      <a:r>
                        <a:rPr lang="en-US" sz="1100" dirty="0" err="1">
                          <a:effectLst/>
                        </a:rPr>
                        <a:t>Yld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100" dirty="0">
                          <a:effectLst/>
                        </a:rPr>
                        <a:t>108.0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617011044"/>
      </p:ext>
    </p:extLst>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06097"/>
            <a:ext cx="9143999" cy="715581"/>
          </a:xfrm>
          <a:prstGeom prst="rect">
            <a:avLst/>
          </a:prstGeom>
        </p:spPr>
        <p:txBody>
          <a:bodyPr wrap="square">
            <a:spAutoFit/>
          </a:bodyPr>
          <a:lstStyle/>
          <a:p>
            <a:pPr lvl="0" algn="ctr"/>
            <a:r>
              <a:rPr lang="en-US" sz="4050" b="1" dirty="0">
                <a:ln w="17780" cmpd="sng">
                  <a:solidFill>
                    <a:srgbClr val="52AC97">
                      <a:tint val="3000"/>
                    </a:srgbClr>
                  </a:solidFill>
                  <a:prstDash val="solid"/>
                  <a:miter lim="800000"/>
                </a:ln>
                <a:gradFill>
                  <a:gsLst>
                    <a:gs pos="10000">
                      <a:srgbClr val="52AC97">
                        <a:tint val="63000"/>
                        <a:sat val="105000"/>
                      </a:srgbClr>
                    </a:gs>
                    <a:gs pos="90000">
                      <a:srgbClr val="52AC97">
                        <a:shade val="50000"/>
                        <a:satMod val="100000"/>
                      </a:srgbClr>
                    </a:gs>
                  </a:gsLst>
                  <a:lin ang="5400000"/>
                </a:gradFill>
                <a:effectLst>
                  <a:outerShdw blurRad="55000" dist="50800" dir="5400000" algn="tl">
                    <a:srgbClr val="000000">
                      <a:alpha val="33000"/>
                    </a:srgbClr>
                  </a:outerShdw>
                </a:effectLst>
              </a:rPr>
              <a:t>Short Notes</a:t>
            </a:r>
          </a:p>
        </p:txBody>
      </p:sp>
      <p:sp>
        <p:nvSpPr>
          <p:cNvPr id="3" name="TextBox 2"/>
          <p:cNvSpPr txBox="1"/>
          <p:nvPr/>
        </p:nvSpPr>
        <p:spPr>
          <a:xfrm>
            <a:off x="518933" y="2055100"/>
            <a:ext cx="2478885" cy="646331"/>
          </a:xfrm>
          <a:prstGeom prst="rect">
            <a:avLst/>
          </a:prstGeom>
          <a:noFill/>
        </p:spPr>
        <p:txBody>
          <a:bodyPr wrap="none" rtlCol="0">
            <a:spAutoFit/>
          </a:bodyPr>
          <a:lstStyle/>
          <a:p>
            <a:pPr marL="214313" indent="-214313">
              <a:buFont typeface="Arial" pitchFamily="34" charset="0"/>
              <a:buChar char="•"/>
            </a:pPr>
            <a:r>
              <a:rPr lang="en-US" dirty="0" smtClean="0"/>
              <a:t>2014 Price elections</a:t>
            </a:r>
            <a:br>
              <a:rPr lang="en-US" dirty="0" smtClean="0"/>
            </a:br>
            <a:endParaRPr lang="en-US" dirty="0"/>
          </a:p>
        </p:txBody>
      </p:sp>
      <p:graphicFrame>
        <p:nvGraphicFramePr>
          <p:cNvPr id="4" name="Table 3"/>
          <p:cNvGraphicFramePr>
            <a:graphicFrameLocks noGrp="1"/>
          </p:cNvGraphicFramePr>
          <p:nvPr>
            <p:extLst/>
          </p:nvPr>
        </p:nvGraphicFramePr>
        <p:xfrm>
          <a:off x="1524000" y="2747597"/>
          <a:ext cx="6096000" cy="2255520"/>
        </p:xfrm>
        <a:graphic>
          <a:graphicData uri="http://schemas.openxmlformats.org/drawingml/2006/table">
            <a:tbl>
              <a:tblPr firstRow="1" bandRow="1">
                <a:tableStyleId>{3C2FFA5D-87B4-456A-9821-1D502468CF0F}</a:tableStyleId>
              </a:tblPr>
              <a:tblGrid>
                <a:gridCol w="2032000"/>
                <a:gridCol w="2032000"/>
                <a:gridCol w="2032000"/>
              </a:tblGrid>
              <a:tr h="278130">
                <a:tc gridSpan="2">
                  <a:txBody>
                    <a:bodyPr/>
                    <a:lstStyle/>
                    <a:p>
                      <a:pPr algn="ctr"/>
                      <a:r>
                        <a:rPr lang="en-US" sz="1400" dirty="0" smtClean="0"/>
                        <a:t>For</a:t>
                      </a:r>
                      <a:r>
                        <a:rPr lang="en-US" sz="1400" baseline="0" dirty="0" smtClean="0"/>
                        <a:t> VA</a:t>
                      </a:r>
                      <a:endParaRPr lang="en-US" sz="1400" dirty="0"/>
                    </a:p>
                  </a:txBody>
                  <a:tcPr marL="68580" marR="68580" marT="34290" marB="34290"/>
                </a:tc>
                <a:tc hMerge="1">
                  <a:txBody>
                    <a:bodyPr/>
                    <a:lstStyle/>
                    <a:p>
                      <a:endParaRPr lang="en-US" dirty="0"/>
                    </a:p>
                  </a:txBody>
                  <a:tcPr/>
                </a:tc>
                <a:tc>
                  <a:txBody>
                    <a:bodyPr/>
                    <a:lstStyle/>
                    <a:p>
                      <a:r>
                        <a:rPr lang="en-US" sz="1400" dirty="0" smtClean="0"/>
                        <a:t>2013 Prices</a:t>
                      </a:r>
                      <a:endParaRPr lang="en-US" sz="1400" dirty="0"/>
                    </a:p>
                  </a:txBody>
                  <a:tcPr marL="68580" marR="68580" marT="34290" marB="34290"/>
                </a:tc>
              </a:tr>
              <a:tr h="278130">
                <a:tc>
                  <a:txBody>
                    <a:bodyPr/>
                    <a:lstStyle/>
                    <a:p>
                      <a:r>
                        <a:rPr lang="en-US" sz="1400" dirty="0" smtClean="0"/>
                        <a:t>Flue</a:t>
                      </a:r>
                      <a:endParaRPr lang="en-US" sz="1400" dirty="0"/>
                    </a:p>
                  </a:txBody>
                  <a:tcPr marL="68580" marR="68580" marT="34290" marB="34290"/>
                </a:tc>
                <a:tc>
                  <a:txBody>
                    <a:bodyPr/>
                    <a:lstStyle/>
                    <a:p>
                      <a:r>
                        <a:rPr lang="en-US" sz="1400" dirty="0" smtClean="0"/>
                        <a:t>$2.15</a:t>
                      </a:r>
                      <a:endParaRPr lang="en-US" sz="1400" dirty="0"/>
                    </a:p>
                  </a:txBody>
                  <a:tcPr marL="68580" marR="68580" marT="34290" marB="34290"/>
                </a:tc>
                <a:tc>
                  <a:txBody>
                    <a:bodyPr/>
                    <a:lstStyle/>
                    <a:p>
                      <a:r>
                        <a:rPr lang="en-US" sz="1400" dirty="0" smtClean="0"/>
                        <a:t>$1.75</a:t>
                      </a:r>
                      <a:endParaRPr lang="en-US" sz="1400" dirty="0"/>
                    </a:p>
                  </a:txBody>
                  <a:tcPr marL="68580" marR="68580" marT="34290" marB="34290"/>
                </a:tc>
              </a:tr>
              <a:tr h="278130">
                <a:tc>
                  <a:txBody>
                    <a:bodyPr/>
                    <a:lstStyle/>
                    <a:p>
                      <a:r>
                        <a:rPr lang="en-US" sz="1400" dirty="0" smtClean="0"/>
                        <a:t>Burley</a:t>
                      </a:r>
                      <a:endParaRPr lang="en-US" sz="1400" dirty="0"/>
                    </a:p>
                  </a:txBody>
                  <a:tcPr marL="68580" marR="68580" marT="34290" marB="34290"/>
                </a:tc>
                <a:tc>
                  <a:txBody>
                    <a:bodyPr/>
                    <a:lstStyle/>
                    <a:p>
                      <a:r>
                        <a:rPr lang="en-US" sz="1400" dirty="0" smtClean="0"/>
                        <a:t>$2.05</a:t>
                      </a:r>
                      <a:endParaRPr lang="en-US" sz="1400" dirty="0"/>
                    </a:p>
                  </a:txBody>
                  <a:tcPr marL="68580" marR="68580" marT="34290" marB="34290"/>
                </a:tc>
                <a:tc>
                  <a:txBody>
                    <a:bodyPr/>
                    <a:lstStyle/>
                    <a:p>
                      <a:r>
                        <a:rPr lang="en-US" sz="1400" dirty="0" smtClean="0"/>
                        <a:t>$1.80</a:t>
                      </a:r>
                      <a:endParaRPr lang="en-US" sz="1400" dirty="0"/>
                    </a:p>
                  </a:txBody>
                  <a:tcPr marL="68580" marR="68580" marT="34290" marB="34290"/>
                </a:tc>
              </a:tr>
              <a:tr h="278130">
                <a:tc>
                  <a:txBody>
                    <a:bodyPr/>
                    <a:lstStyle/>
                    <a:p>
                      <a:r>
                        <a:rPr lang="en-US" sz="1400" dirty="0" smtClean="0"/>
                        <a:t>Dark</a:t>
                      </a:r>
                      <a:endParaRPr lang="en-US" sz="1400" dirty="0"/>
                    </a:p>
                  </a:txBody>
                  <a:tcPr marL="68580" marR="68580" marT="34290" marB="34290"/>
                </a:tc>
                <a:tc>
                  <a:txBody>
                    <a:bodyPr/>
                    <a:lstStyle/>
                    <a:p>
                      <a:r>
                        <a:rPr lang="en-US" sz="1400" dirty="0" smtClean="0"/>
                        <a:t>$2.10</a:t>
                      </a:r>
                      <a:endParaRPr lang="en-US" sz="1400" dirty="0"/>
                    </a:p>
                  </a:txBody>
                  <a:tcPr marL="68580" marR="68580" marT="34290" marB="34290"/>
                </a:tc>
                <a:tc>
                  <a:txBody>
                    <a:bodyPr/>
                    <a:lstStyle/>
                    <a:p>
                      <a:r>
                        <a:rPr lang="en-US" sz="1400" dirty="0" smtClean="0"/>
                        <a:t>$2.07</a:t>
                      </a:r>
                      <a:endParaRPr lang="en-US" sz="1400" dirty="0"/>
                    </a:p>
                  </a:txBody>
                  <a:tcPr marL="68580" marR="68580" marT="34290" marB="34290"/>
                </a:tc>
              </a:tr>
              <a:tr h="278130">
                <a:tc>
                  <a:txBody>
                    <a:bodyPr/>
                    <a:lstStyle/>
                    <a:p>
                      <a:r>
                        <a:rPr lang="en-US" sz="1400" dirty="0" smtClean="0"/>
                        <a:t>Fresh Mkt. Tomatoes</a:t>
                      </a:r>
                      <a:endParaRPr lang="en-US" sz="1400" dirty="0"/>
                    </a:p>
                  </a:txBody>
                  <a:tcPr marL="68580" marR="68580" marT="34290" marB="34290"/>
                </a:tc>
                <a:tc>
                  <a:txBody>
                    <a:bodyPr/>
                    <a:lstStyle/>
                    <a:p>
                      <a:r>
                        <a:rPr lang="en-US" sz="1400" dirty="0" smtClean="0"/>
                        <a:t>$6.85</a:t>
                      </a:r>
                      <a:endParaRPr lang="en-US" sz="1400" dirty="0"/>
                    </a:p>
                  </a:txBody>
                  <a:tcPr marL="68580" marR="68580" marT="34290" marB="34290"/>
                </a:tc>
                <a:tc>
                  <a:txBody>
                    <a:bodyPr/>
                    <a:lstStyle/>
                    <a:p>
                      <a:r>
                        <a:rPr lang="en-US" sz="1400" dirty="0" smtClean="0"/>
                        <a:t>$ 6.80</a:t>
                      </a:r>
                      <a:endParaRPr lang="en-US" sz="1400" dirty="0"/>
                    </a:p>
                  </a:txBody>
                  <a:tcPr marL="68580" marR="68580" marT="34290" marB="34290"/>
                </a:tc>
              </a:tr>
              <a:tr h="278130">
                <a:tc>
                  <a:txBody>
                    <a:bodyPr/>
                    <a:lstStyle/>
                    <a:p>
                      <a:r>
                        <a:rPr lang="en-US" sz="1400" dirty="0" smtClean="0"/>
                        <a:t>Corn</a:t>
                      </a:r>
                      <a:endParaRPr lang="en-US" sz="1400" dirty="0"/>
                    </a:p>
                  </a:txBody>
                  <a:tcPr marL="68580" marR="68580" marT="34290" marB="34290"/>
                </a:tc>
                <a:tc>
                  <a:txBody>
                    <a:bodyPr/>
                    <a:lstStyle/>
                    <a:p>
                      <a:r>
                        <a:rPr lang="en-US" sz="1400" dirty="0" smtClean="0"/>
                        <a:t>$4.62</a:t>
                      </a:r>
                      <a:endParaRPr lang="en-US" sz="1400" dirty="0"/>
                    </a:p>
                  </a:txBody>
                  <a:tcPr marL="68580" marR="68580" marT="34290" marB="34290"/>
                </a:tc>
                <a:tc>
                  <a:txBody>
                    <a:bodyPr/>
                    <a:lstStyle/>
                    <a:p>
                      <a:r>
                        <a:rPr lang="en-US" sz="1400" dirty="0" smtClean="0"/>
                        <a:t>$ 5.65</a:t>
                      </a:r>
                      <a:endParaRPr lang="en-US" sz="1400" dirty="0"/>
                    </a:p>
                  </a:txBody>
                  <a:tcPr marL="68580" marR="68580" marT="34290" marB="34290"/>
                </a:tc>
              </a:tr>
              <a:tr h="278130">
                <a:tc>
                  <a:txBody>
                    <a:bodyPr/>
                    <a:lstStyle/>
                    <a:p>
                      <a:r>
                        <a:rPr lang="en-US" sz="1400" dirty="0" smtClean="0"/>
                        <a:t>Soybean</a:t>
                      </a:r>
                      <a:endParaRPr lang="en-US" sz="1400" dirty="0"/>
                    </a:p>
                  </a:txBody>
                  <a:tcPr marL="68580" marR="68580" marT="34290" marB="34290"/>
                </a:tc>
                <a:tc>
                  <a:txBody>
                    <a:bodyPr/>
                    <a:lstStyle/>
                    <a:p>
                      <a:r>
                        <a:rPr lang="en-US" sz="1400" dirty="0" smtClean="0"/>
                        <a:t>$11.41</a:t>
                      </a:r>
                      <a:endParaRPr lang="en-US" sz="1400" dirty="0"/>
                    </a:p>
                  </a:txBody>
                  <a:tcPr marL="68580" marR="68580" marT="34290" marB="34290"/>
                </a:tc>
                <a:tc>
                  <a:txBody>
                    <a:bodyPr/>
                    <a:lstStyle/>
                    <a:p>
                      <a:r>
                        <a:rPr lang="en-US" sz="1400" dirty="0" smtClean="0"/>
                        <a:t>$12.91</a:t>
                      </a:r>
                      <a:endParaRPr lang="en-US" sz="1400" dirty="0"/>
                    </a:p>
                  </a:txBody>
                  <a:tcPr marL="68580" marR="68580" marT="34290" marB="34290"/>
                </a:tc>
              </a:tr>
              <a:tr h="278130">
                <a:tc>
                  <a:txBody>
                    <a:bodyPr/>
                    <a:lstStyle/>
                    <a:p>
                      <a:r>
                        <a:rPr lang="en-US" sz="1400" dirty="0" smtClean="0"/>
                        <a:t>Grain Sorghum</a:t>
                      </a:r>
                      <a:endParaRPr lang="en-US" sz="1400" dirty="0"/>
                    </a:p>
                  </a:txBody>
                  <a:tcPr marL="68580" marR="68580" marT="34290" marB="34290"/>
                </a:tc>
                <a:tc>
                  <a:txBody>
                    <a:bodyPr/>
                    <a:lstStyle/>
                    <a:p>
                      <a:r>
                        <a:rPr lang="en-US" sz="1400" dirty="0" smtClean="0"/>
                        <a:t>$4.46</a:t>
                      </a:r>
                      <a:endParaRPr lang="en-US" sz="1400" dirty="0"/>
                    </a:p>
                  </a:txBody>
                  <a:tcPr marL="68580" marR="68580" marT="34290" marB="34290"/>
                </a:tc>
                <a:tc>
                  <a:txBody>
                    <a:bodyPr/>
                    <a:lstStyle/>
                    <a:p>
                      <a:r>
                        <a:rPr lang="en-US" sz="1400" dirty="0" smtClean="0"/>
                        <a:t>$ 5.53</a:t>
                      </a:r>
                      <a:endParaRPr lang="en-US" sz="1400" dirty="0"/>
                    </a:p>
                  </a:txBody>
                  <a:tcPr marL="68580" marR="68580" marT="34290" marB="34290"/>
                </a:tc>
              </a:tr>
            </a:tbl>
          </a:graphicData>
        </a:graphic>
      </p:graphicFrame>
      <p:sp>
        <p:nvSpPr>
          <p:cNvPr id="5" name="TextBox 4"/>
          <p:cNvSpPr txBox="1"/>
          <p:nvPr/>
        </p:nvSpPr>
        <p:spPr>
          <a:xfrm>
            <a:off x="259383" y="5332535"/>
            <a:ext cx="4658968" cy="646331"/>
          </a:xfrm>
          <a:prstGeom prst="rect">
            <a:avLst/>
          </a:prstGeom>
          <a:noFill/>
        </p:spPr>
        <p:txBody>
          <a:bodyPr wrap="none" rtlCol="0">
            <a:spAutoFit/>
          </a:bodyPr>
          <a:lstStyle/>
          <a:p>
            <a:pPr marL="214313" indent="-214313">
              <a:buFont typeface="Arial" pitchFamily="34" charset="0"/>
              <a:buChar char="•"/>
            </a:pPr>
            <a:r>
              <a:rPr lang="en-US" dirty="0" smtClean="0"/>
              <a:t>Data mining used to determine anomalies</a:t>
            </a:r>
          </a:p>
          <a:p>
            <a:pPr marL="557213" lvl="1" indent="-214313">
              <a:buFont typeface="Arial" pitchFamily="34" charset="0"/>
              <a:buChar char="•"/>
            </a:pPr>
            <a:r>
              <a:rPr lang="en-US" dirty="0" smtClean="0"/>
              <a:t>Trigger GSI’s</a:t>
            </a:r>
            <a:endParaRPr lang="en-US" dirty="0"/>
          </a:p>
        </p:txBody>
      </p:sp>
    </p:spTree>
    <p:extLst>
      <p:ext uri="{BB962C8B-B14F-4D97-AF65-F5344CB8AC3E}">
        <p14:creationId xmlns:p14="http://schemas.microsoft.com/office/powerpoint/2010/main" val="748315543"/>
      </p:ext>
    </p:extLst>
  </p:cSld>
  <p:clrMapOvr>
    <a:masterClrMapping/>
  </p:clrMapOvr>
  <p:transition spd="slow">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4294967295"/>
          </p:nvPr>
        </p:nvSpPr>
        <p:spPr>
          <a:xfrm>
            <a:off x="0" y="1646238"/>
            <a:ext cx="8686800" cy="4525962"/>
          </a:xfrm>
        </p:spPr>
        <p:txBody>
          <a:bodyPr>
            <a:normAutofit lnSpcReduction="10000"/>
          </a:bodyPr>
          <a:lstStyle/>
          <a:p>
            <a:pPr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47 years personal experience</a:t>
            </a:r>
          </a:p>
          <a:p>
            <a:pPr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6 office personnel to serve you with combined experience </a:t>
            </a:r>
            <a:r>
              <a:rPr lang="en-US" sz="2200" smtClean="0">
                <a:solidFill>
                  <a:schemeClr val="tx2"/>
                </a:solidFill>
                <a:effectLst>
                  <a:outerShdw blurRad="38100" dist="38100" dir="2700000" algn="tl">
                    <a:srgbClr val="000000">
                      <a:alpha val="43137"/>
                    </a:srgbClr>
                  </a:outerShdw>
                </a:effectLst>
                <a:latin typeface="Arial" pitchFamily="34" charset="0"/>
                <a:cs typeface="Arial" pitchFamily="34" charset="0"/>
              </a:rPr>
              <a:t>of 112 </a:t>
            </a: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years</a:t>
            </a:r>
          </a:p>
          <a:p>
            <a:pPr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Devoted 100% to crop insurance</a:t>
            </a:r>
          </a:p>
          <a:p>
            <a:pPr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Individual risk management planning</a:t>
            </a:r>
          </a:p>
          <a:p>
            <a:pPr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Experienced, competent adjusting staff</a:t>
            </a:r>
          </a:p>
          <a:p>
            <a:pPr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Fast claim turn around</a:t>
            </a:r>
          </a:p>
          <a:p>
            <a:pPr lvl="1"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Direct deposit</a:t>
            </a:r>
          </a:p>
          <a:p>
            <a:pPr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E-Business access</a:t>
            </a:r>
          </a:p>
          <a:p>
            <a:pPr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Toll free 800 service</a:t>
            </a:r>
          </a:p>
          <a:p>
            <a:pPr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Represents the #1 insurance provider</a:t>
            </a:r>
          </a:p>
          <a:p>
            <a:pPr lvl="1"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RCIS</a:t>
            </a:r>
          </a:p>
          <a:p>
            <a:pPr lvl="2"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Subsidiary of Wells Fargo and Company</a:t>
            </a:r>
          </a:p>
          <a:p>
            <a:pPr lvl="2" eaLnBrk="1" hangingPunct="1">
              <a:lnSpc>
                <a:spcPct val="80000"/>
              </a:lnSpc>
              <a:buClr>
                <a:schemeClr val="accent3"/>
              </a:buClr>
              <a:buFont typeface="Wingdings" pitchFamily="2" charset="2"/>
              <a:buChar char="§"/>
              <a:defRPr/>
            </a:pPr>
            <a:r>
              <a:rPr lang="en-US" sz="22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AM best rating “A”</a:t>
            </a:r>
          </a:p>
          <a:p>
            <a:pPr lvl="2" eaLnBrk="1" hangingPunct="1">
              <a:lnSpc>
                <a:spcPct val="80000"/>
              </a:lnSpc>
              <a:buClr>
                <a:schemeClr val="tx1"/>
              </a:buClr>
              <a:buFont typeface="Wingdings" pitchFamily="2" charset="2"/>
              <a:buNone/>
              <a:defRPr/>
            </a:pPr>
            <a:endParaRPr lang="en-US" sz="2200" b="1" dirty="0" smtClean="0">
              <a:solidFill>
                <a:srgbClr val="FFFF00"/>
              </a:solidFill>
            </a:endParaRPr>
          </a:p>
        </p:txBody>
      </p:sp>
      <p:sp>
        <p:nvSpPr>
          <p:cNvPr id="4" name="Rectangle 3"/>
          <p:cNvSpPr/>
          <p:nvPr/>
        </p:nvSpPr>
        <p:spPr>
          <a:xfrm>
            <a:off x="0" y="1"/>
            <a:ext cx="9143999" cy="1200329"/>
          </a:xfrm>
          <a:prstGeom prst="rect">
            <a:avLst/>
          </a:prstGeom>
          <a:noFill/>
        </p:spPr>
        <p:txBody>
          <a:bodyPr wrap="squar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What Does </a:t>
            </a:r>
            <a:b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J.T. Davis Insurance Agency Offer?</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628072"/>
            <a:ext cx="3276600" cy="217252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524500" y="5791200"/>
            <a:ext cx="3505200" cy="646331"/>
          </a:xfrm>
          <a:prstGeom prst="rect">
            <a:avLst/>
          </a:prstGeom>
          <a:noFill/>
        </p:spPr>
        <p:txBody>
          <a:bodyPr wrap="square" rtlCol="0">
            <a:spAutoFit/>
          </a:bodyPr>
          <a:lstStyle/>
          <a:p>
            <a:r>
              <a:rPr lang="en-US" dirty="0" smtClean="0">
                <a:solidFill>
                  <a:schemeClr val="accent3">
                    <a:lumMod val="60000"/>
                    <a:lumOff val="40000"/>
                  </a:schemeClr>
                </a:solidFill>
                <a:effectLst>
                  <a:outerShdw blurRad="38100" dist="38100" dir="2700000" algn="tl">
                    <a:srgbClr val="000000">
                      <a:alpha val="43137"/>
                    </a:srgbClr>
                  </a:outerShdw>
                </a:effectLst>
              </a:rPr>
              <a:t>Visit us on the web at: www.jtdavisins.com</a:t>
            </a:r>
            <a:endParaRPr lang="en-US" dirty="0">
              <a:solidFill>
                <a:schemeClr val="accent3">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6013" name="Group 141"/>
          <p:cNvGraphicFramePr>
            <a:graphicFrameLocks noGrp="1"/>
          </p:cNvGraphicFramePr>
          <p:nvPr>
            <p:ph type="tbl" idx="4294967295"/>
            <p:extLst>
              <p:ext uri="{D42A27DB-BD31-4B8C-83A1-F6EECF244321}">
                <p14:modId xmlns:p14="http://schemas.microsoft.com/office/powerpoint/2010/main" val="259435902"/>
              </p:ext>
            </p:extLst>
          </p:nvPr>
        </p:nvGraphicFramePr>
        <p:xfrm>
          <a:off x="228600" y="1200150"/>
          <a:ext cx="8763000" cy="5586181"/>
        </p:xfrm>
        <a:graphic>
          <a:graphicData uri="http://schemas.openxmlformats.org/drawingml/2006/table">
            <a:tbl>
              <a:tblPr/>
              <a:tblGrid>
                <a:gridCol w="990600"/>
                <a:gridCol w="1600200"/>
                <a:gridCol w="1752600"/>
                <a:gridCol w="1660525"/>
                <a:gridCol w="1616075"/>
                <a:gridCol w="1143000"/>
              </a:tblGrid>
              <a:tr h="10047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Year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Total</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Premium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Subsidy/</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Cost Share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Farmer</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Premium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Pay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Out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Loss</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Ratio</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19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2012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$69,323,127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$45,135,436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$24,187,691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$51,723,306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2.14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19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2011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$74,816,306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$48,474,267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$26,342,039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$39,134,263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1.49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2010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a:t>
                      </a:r>
                      <a:r>
                        <a:rPr kumimoji="0" lang="en-US" sz="1800" b="0" i="0" u="none" strike="noStrike" kern="1200" baseline="0" dirty="0" smtClean="0">
                          <a:solidFill>
                            <a:schemeClr val="tx2"/>
                          </a:solidFill>
                          <a:effectLst>
                            <a:outerShdw blurRad="38100" dist="38100" dir="2700000" algn="tl">
                              <a:srgbClr val="000000">
                                <a:alpha val="43137"/>
                              </a:srgbClr>
                            </a:outerShdw>
                          </a:effectLst>
                          <a:latin typeface="Arial" pitchFamily="34" charset="0"/>
                          <a:ea typeface="+mn-ea"/>
                          <a:cs typeface="Arial" pitchFamily="34" charset="0"/>
                        </a:rPr>
                        <a:t>47,013,683</a:t>
                      </a:r>
                      <a:endPar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$29,764,051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$17,249,632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$118,864,477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6.90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2009</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$49,855,016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$31,096,719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$18,758,297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$27,706,302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1.48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$56,707,834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$34,059,624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$22,648,210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$54,496,433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2.41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$37,333,654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$22,465,282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$14,868,372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$62,667,180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4.21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kumimoji="0" lang="en-US" sz="1800" b="0" i="0" u="none" strike="noStrike" kern="1200" baseline="0" dirty="0" smtClean="0">
                          <a:solidFill>
                            <a:schemeClr val="tx2"/>
                          </a:solidFill>
                          <a:effectLst>
                            <a:outerShdw blurRad="38100" dist="38100" dir="2700000" algn="tl">
                              <a:srgbClr val="000000">
                                <a:alpha val="43137"/>
                              </a:srgbClr>
                            </a:outerShdw>
                          </a:effectLst>
                          <a:latin typeface="Arial" pitchFamily="34" charset="0"/>
                          <a:ea typeface="+mn-ea"/>
                          <a:cs typeface="Arial" pitchFamily="34" charset="0"/>
                        </a:rPr>
                        <a:t>$26,423,574</a:t>
                      </a:r>
                      <a:endParaRPr lang="en-US" b="0"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kumimoji="0" lang="en-US" sz="1800" b="0" i="0" u="none" strike="noStrike" kern="1200" baseline="0" dirty="0" smtClean="0">
                          <a:solidFill>
                            <a:schemeClr val="tx2"/>
                          </a:solidFill>
                          <a:effectLst>
                            <a:outerShdw blurRad="38100" dist="38100" dir="2700000" algn="tl">
                              <a:srgbClr val="000000">
                                <a:alpha val="43137"/>
                              </a:srgbClr>
                            </a:outerShdw>
                          </a:effectLst>
                          <a:latin typeface="Arial" pitchFamily="34" charset="0"/>
                          <a:ea typeface="+mn-ea"/>
                          <a:cs typeface="Arial" pitchFamily="34" charset="0"/>
                        </a:rPr>
                        <a:t>$15,878,706</a:t>
                      </a:r>
                      <a:endParaRPr lang="en-US" b="0"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b="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$10,544,868</a:t>
                      </a:r>
                      <a:endParaRPr lang="en-US" b="0"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kumimoji="0" lang="en-US" sz="1800" b="0" i="0" u="none" strike="noStrike" kern="1200" baseline="0" dirty="0" smtClean="0">
                          <a:solidFill>
                            <a:schemeClr val="tx2"/>
                          </a:solidFill>
                          <a:effectLst>
                            <a:outerShdw blurRad="38100" dist="38100" dir="2700000" algn="tl">
                              <a:srgbClr val="000000">
                                <a:alpha val="43137"/>
                              </a:srgbClr>
                            </a:outerShdw>
                          </a:effectLst>
                          <a:latin typeface="Arial" pitchFamily="34" charset="0"/>
                          <a:ea typeface="+mn-ea"/>
                          <a:cs typeface="Arial" pitchFamily="34" charset="0"/>
                        </a:rPr>
                        <a:t>$16,992,717</a:t>
                      </a:r>
                      <a:endParaRPr lang="en-US" b="0"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b="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1.61</a:t>
                      </a:r>
                      <a:endParaRPr lang="en-US" b="0" dirty="0">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kern="1200" baseline="0" dirty="0" smtClean="0">
                          <a:solidFill>
                            <a:schemeClr val="tx2"/>
                          </a:solidFill>
                          <a:effectLst>
                            <a:outerShdw blurRad="38100" dist="38100" dir="2700000" algn="tl">
                              <a:srgbClr val="000000">
                                <a:alpha val="43137"/>
                              </a:srgbClr>
                            </a:outerShdw>
                          </a:effectLst>
                          <a:latin typeface="Arial" pitchFamily="34" charset="0"/>
                          <a:ea typeface="+mn-ea"/>
                          <a:cs typeface="Arial" pitchFamily="34" charset="0"/>
                        </a:rPr>
                        <a:t>$23,394,289</a:t>
                      </a:r>
                      <a:endPar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kern="1200" baseline="0" dirty="0" smtClean="0">
                          <a:solidFill>
                            <a:schemeClr val="tx2"/>
                          </a:solidFill>
                          <a:effectLst>
                            <a:outerShdw blurRad="38100" dist="38100" dir="2700000" algn="tl">
                              <a:srgbClr val="000000">
                                <a:alpha val="43137"/>
                              </a:srgbClr>
                            </a:outerShdw>
                          </a:effectLst>
                          <a:latin typeface="Arial" pitchFamily="34" charset="0"/>
                          <a:ea typeface="+mn-ea"/>
                          <a:cs typeface="Arial" pitchFamily="34" charset="0"/>
                        </a:rPr>
                        <a:t>$14,280,578</a:t>
                      </a:r>
                      <a:endPar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$9,113,711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kern="1200" baseline="0" dirty="0" smtClean="0">
                          <a:solidFill>
                            <a:schemeClr val="tx2"/>
                          </a:solidFill>
                          <a:effectLst>
                            <a:outerShdw blurRad="38100" dist="38100" dir="2700000" algn="tl">
                              <a:srgbClr val="000000">
                                <a:alpha val="43137"/>
                              </a:srgbClr>
                            </a:outerShdw>
                          </a:effectLst>
                          <a:latin typeface="Arial" pitchFamily="34" charset="0"/>
                          <a:ea typeface="+mn-ea"/>
                          <a:cs typeface="Arial" pitchFamily="34" charset="0"/>
                        </a:rPr>
                        <a:t>$16,117,507</a:t>
                      </a:r>
                      <a:endPar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1.77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kern="1200" baseline="0" dirty="0" smtClean="0">
                          <a:solidFill>
                            <a:schemeClr val="tx2"/>
                          </a:solidFill>
                          <a:effectLst>
                            <a:outerShdw blurRad="38100" dist="38100" dir="2700000" algn="tl">
                              <a:srgbClr val="000000">
                                <a:alpha val="43137"/>
                              </a:srgbClr>
                            </a:outerShdw>
                          </a:effectLst>
                          <a:latin typeface="Arial" pitchFamily="34" charset="0"/>
                          <a:ea typeface="+mn-ea"/>
                          <a:cs typeface="Arial" pitchFamily="34" charset="0"/>
                        </a:rPr>
                        <a:t>$28,218,521</a:t>
                      </a:r>
                      <a:endPar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kern="1200" baseline="0" dirty="0" smtClean="0">
                          <a:solidFill>
                            <a:schemeClr val="tx2"/>
                          </a:solidFill>
                          <a:effectLst>
                            <a:outerShdw blurRad="38100" dist="38100" dir="2700000" algn="tl">
                              <a:srgbClr val="000000">
                                <a:alpha val="43137"/>
                              </a:srgbClr>
                            </a:outerShdw>
                          </a:effectLst>
                          <a:latin typeface="Arial" pitchFamily="34" charset="0"/>
                          <a:ea typeface="+mn-ea"/>
                          <a:cs typeface="Arial" pitchFamily="34" charset="0"/>
                        </a:rPr>
                        <a:t>$17,036,165</a:t>
                      </a:r>
                      <a:endPar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$11,182,356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kern="1200" baseline="0" dirty="0" smtClean="0">
                          <a:solidFill>
                            <a:schemeClr val="tx2"/>
                          </a:solidFill>
                          <a:effectLst>
                            <a:outerShdw blurRad="38100" dist="38100" dir="2700000" algn="tl">
                              <a:srgbClr val="000000">
                                <a:alpha val="43137"/>
                              </a:srgbClr>
                            </a:outerShdw>
                          </a:effectLst>
                          <a:latin typeface="Arial" pitchFamily="34" charset="0"/>
                          <a:ea typeface="+mn-ea"/>
                          <a:cs typeface="Arial" pitchFamily="34" charset="0"/>
                        </a:rPr>
                        <a:t>$15,160,121</a:t>
                      </a:r>
                      <a:endPar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1.36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2003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$23,180,823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$14,122,343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$9,058,480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$37,681,262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2"/>
                          </a:solidFill>
                          <a:effectLst>
                            <a:outerShdw blurRad="38100" dist="38100" dir="2700000" algn="tl">
                              <a:srgbClr val="000000">
                                <a:alpha val="43137"/>
                              </a:srgbClr>
                            </a:outerShdw>
                          </a:effectLst>
                          <a:latin typeface="Arial" pitchFamily="34" charset="0"/>
                          <a:cs typeface="Arial" pitchFamily="34" charset="0"/>
                        </a:rPr>
                        <a:t>4.16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Rectangle 1"/>
          <p:cNvSpPr/>
          <p:nvPr/>
        </p:nvSpPr>
        <p:spPr>
          <a:xfrm>
            <a:off x="0" y="0"/>
            <a:ext cx="9143999" cy="1200329"/>
          </a:xfrm>
          <a:prstGeom prst="rect">
            <a:avLst/>
          </a:prstGeom>
          <a:noFill/>
        </p:spPr>
        <p:txBody>
          <a:bodyPr wrap="square" lIns="91440" tIns="45720" rIns="91440" bIns="4572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Crop Insurance Summary</a:t>
            </a:r>
            <a:b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Virginia</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04950" y="655638"/>
            <a:ext cx="7019925" cy="731837"/>
          </a:xfrm>
        </p:spPr>
        <p:txBody>
          <a:bodyPr>
            <a:normAutofit fontScale="90000"/>
          </a:bodyPr>
          <a:lstStyle/>
          <a:p>
            <a:pPr eaLnBrk="1" hangingPunct="1">
              <a:defRPr/>
            </a:pPr>
            <a:r>
              <a:rPr lang="en-US" sz="3200" b="1" smtClean="0">
                <a:solidFill>
                  <a:srgbClr val="FFFF00"/>
                </a:solidFill>
              </a:rPr>
              <a:t>    </a:t>
            </a:r>
            <a:br>
              <a:rPr lang="en-US" sz="3200" b="1" smtClean="0">
                <a:solidFill>
                  <a:srgbClr val="FFFF00"/>
                </a:solidFill>
              </a:rPr>
            </a:br>
            <a:endParaRPr lang="en-US" sz="3200" b="1" smtClean="0">
              <a:solidFill>
                <a:srgbClr val="FFFF00"/>
              </a:solidFill>
            </a:endParaRPr>
          </a:p>
        </p:txBody>
      </p:sp>
      <p:sp>
        <p:nvSpPr>
          <p:cNvPr id="19459" name="Rectangle 3"/>
          <p:cNvSpPr>
            <a:spLocks noGrp="1" noChangeArrowheads="1"/>
          </p:cNvSpPr>
          <p:nvPr>
            <p:ph type="body" sz="half" idx="1"/>
          </p:nvPr>
        </p:nvSpPr>
        <p:spPr>
          <a:xfrm>
            <a:off x="457200" y="2057400"/>
            <a:ext cx="5002213" cy="1828800"/>
          </a:xfrm>
        </p:spPr>
        <p:txBody>
          <a:bodyPr/>
          <a:lstStyle/>
          <a:p>
            <a:pPr eaLnBrk="1" hangingPunct="1">
              <a:buFont typeface="Wingdings" pitchFamily="2" charset="2"/>
              <a:buNone/>
              <a:defRPr/>
            </a:pPr>
            <a:r>
              <a:rPr lang="en-US" sz="2800" smtClean="0">
                <a:solidFill>
                  <a:srgbClr val="FFFF00"/>
                </a:solidFill>
              </a:rPr>
              <a:t>	</a:t>
            </a:r>
            <a:endParaRPr lang="en-US" sz="2400" b="1" smtClean="0">
              <a:solidFill>
                <a:srgbClr val="FFFF00"/>
              </a:solidFill>
            </a:endParaRPr>
          </a:p>
          <a:p>
            <a:pPr eaLnBrk="1" hangingPunct="1">
              <a:buFont typeface="Wingdings" pitchFamily="2" charset="2"/>
              <a:buNone/>
              <a:defRPr/>
            </a:pPr>
            <a:r>
              <a:rPr lang="en-US" sz="2400" smtClean="0"/>
              <a:t>		</a:t>
            </a:r>
          </a:p>
        </p:txBody>
      </p:sp>
      <p:graphicFrame>
        <p:nvGraphicFramePr>
          <p:cNvPr id="50181" name="Object 5"/>
          <p:cNvGraphicFramePr>
            <a:graphicFrameLocks noGrp="1" noChangeAspect="1"/>
          </p:cNvGraphicFramePr>
          <p:nvPr>
            <p:ph type="chart" sz="half" idx="2"/>
          </p:nvPr>
        </p:nvGraphicFramePr>
        <p:xfrm>
          <a:off x="4648200" y="609600"/>
          <a:ext cx="4035425" cy="2447925"/>
        </p:xfrm>
        <a:graphic>
          <a:graphicData uri="http://schemas.openxmlformats.org/presentationml/2006/ole">
            <mc:AlternateContent xmlns:mc="http://schemas.openxmlformats.org/markup-compatibility/2006">
              <mc:Choice xmlns:v="urn:schemas-microsoft-com:vml" Requires="v">
                <p:oleObj spid="_x0000_s50349" name="Chart" r:id="rId3" imgW="6096000" imgH="4067175" progId="MSGraph.Chart.8">
                  <p:embed followColorScheme="full"/>
                </p:oleObj>
              </mc:Choice>
              <mc:Fallback>
                <p:oleObj name="Chart" r:id="rId3" imgW="6096000" imgH="4067175" progId="MSGraph.Chart.8">
                  <p:embed followColorScheme="full"/>
                  <p:pic>
                    <p:nvPicPr>
                      <p:cNvPr id="0" name="Picture 15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09600"/>
                        <a:ext cx="4035425" cy="244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4" name="Rectangle 8"/>
          <p:cNvSpPr>
            <a:spLocks noChangeArrowheads="1"/>
          </p:cNvSpPr>
          <p:nvPr/>
        </p:nvSpPr>
        <p:spPr bwMode="auto">
          <a:xfrm>
            <a:off x="1657350" y="808038"/>
            <a:ext cx="70199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US" sz="3200" b="1">
                <a:solidFill>
                  <a:srgbClr val="FFFF00"/>
                </a:solidFill>
                <a:effectLst>
                  <a:outerShdw blurRad="38100" dist="38100" dir="2700000" algn="tl">
                    <a:srgbClr val="000000"/>
                  </a:outerShdw>
                </a:effectLst>
                <a:latin typeface="Tahoma" charset="0"/>
              </a:rPr>
              <a:t>    </a:t>
            </a:r>
            <a:br>
              <a:rPr lang="en-US" sz="3200" b="1">
                <a:solidFill>
                  <a:srgbClr val="FFFF00"/>
                </a:solidFill>
                <a:effectLst>
                  <a:outerShdw blurRad="38100" dist="38100" dir="2700000" algn="tl">
                    <a:srgbClr val="000000"/>
                  </a:outerShdw>
                </a:effectLst>
                <a:latin typeface="Tahoma" charset="0"/>
              </a:rPr>
            </a:br>
            <a:endParaRPr lang="en-US" sz="3200" b="1">
              <a:solidFill>
                <a:srgbClr val="FFFF00"/>
              </a:solidFill>
              <a:effectLst>
                <a:outerShdw blurRad="38100" dist="38100" dir="2700000" algn="tl">
                  <a:srgbClr val="000000"/>
                </a:outerShdw>
              </a:effectLst>
              <a:latin typeface="Tahoma" charset="0"/>
            </a:endParaRPr>
          </a:p>
        </p:txBody>
      </p:sp>
      <p:sp>
        <p:nvSpPr>
          <p:cNvPr id="19465" name="Rectangle 9"/>
          <p:cNvSpPr>
            <a:spLocks noChangeArrowheads="1"/>
          </p:cNvSpPr>
          <p:nvPr/>
        </p:nvSpPr>
        <p:spPr bwMode="auto">
          <a:xfrm>
            <a:off x="1809750" y="960438"/>
            <a:ext cx="70199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US" sz="3200" b="1">
                <a:solidFill>
                  <a:srgbClr val="FFFF00"/>
                </a:solidFill>
                <a:effectLst>
                  <a:outerShdw blurRad="38100" dist="38100" dir="2700000" algn="tl">
                    <a:srgbClr val="000000"/>
                  </a:outerShdw>
                </a:effectLst>
                <a:latin typeface="Tahoma" charset="0"/>
              </a:rPr>
              <a:t>    </a:t>
            </a:r>
            <a:br>
              <a:rPr lang="en-US" sz="3200" b="1">
                <a:solidFill>
                  <a:srgbClr val="FFFF00"/>
                </a:solidFill>
                <a:effectLst>
                  <a:outerShdw blurRad="38100" dist="38100" dir="2700000" algn="tl">
                    <a:srgbClr val="000000"/>
                  </a:outerShdw>
                </a:effectLst>
                <a:latin typeface="Tahoma" charset="0"/>
              </a:rPr>
            </a:br>
            <a:endParaRPr lang="en-US" sz="3200" b="1">
              <a:solidFill>
                <a:srgbClr val="FFFF00"/>
              </a:solidFill>
              <a:effectLst>
                <a:outerShdw blurRad="38100" dist="38100" dir="2700000" algn="tl">
                  <a:srgbClr val="000000"/>
                </a:outerShdw>
              </a:effectLst>
              <a:latin typeface="Tahoma"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3124200"/>
            <a:ext cx="5334000" cy="324084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0" y="262602"/>
            <a:ext cx="9144000" cy="2554545"/>
          </a:xfrm>
          <a:prstGeom prst="rect">
            <a:avLst/>
          </a:prstGeom>
          <a:noFill/>
        </p:spPr>
        <p:txBody>
          <a:bodyPr wrap="square" lIns="91440" tIns="45720" rIns="91440" bIns="45720">
            <a:spAutoFit/>
          </a:bodyPr>
          <a:lstStyle/>
          <a:p>
            <a:pPr algn="l"/>
            <a:r>
              <a:rPr lang="en-U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Risk Management</a:t>
            </a:r>
          </a:p>
          <a:p>
            <a:pPr algn="l"/>
            <a:r>
              <a:rPr lang="en-U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It is your responsibility,</a:t>
            </a:r>
          </a:p>
          <a:p>
            <a:pPr algn="l"/>
            <a:r>
              <a:rPr lang="en-U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Let Us Help…</a:t>
            </a:r>
          </a:p>
          <a:p>
            <a:pPr algn="l"/>
            <a:r>
              <a:rPr lang="en-U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…It’s what we do</a:t>
            </a:r>
            <a:r>
              <a:rPr lang="en-US" sz="4000" b="1" i="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a:t>
            </a:r>
            <a:endParaRPr lang="en-U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8729"/>
            <a:ext cx="9144000" cy="2862322"/>
          </a:xfrm>
          <a:prstGeom prst="rect">
            <a:avLst/>
          </a:prstGeom>
          <a:noFill/>
        </p:spPr>
        <p:txBody>
          <a:bodyPr wrap="square" lIns="91440" tIns="45720" rIns="91440" bIns="45720">
            <a:spAutoFit/>
          </a:bodyPr>
          <a:lstStyle/>
          <a:p>
            <a:pPr algn="ctr" eaLnBrk="1" hangingPunct="1">
              <a:buFont typeface="Wingdings" pitchFamily="2" charset="2"/>
              <a:buNone/>
              <a:defRPr/>
            </a:pPr>
            <a:r>
              <a:rPr lang="en-US" sz="6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Crop </a:t>
            </a:r>
            <a:r>
              <a:rPr lang="en-US" sz="6000" b="1" cap="none" spc="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Insurance 2014</a:t>
            </a:r>
            <a:endParaRPr lang="en-US" sz="6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pPr algn="ctr" eaLnBrk="1" hangingPunct="1">
              <a:buFont typeface="Wingdings" pitchFamily="2" charset="2"/>
              <a:buNone/>
              <a:defRPr/>
            </a:pPr>
            <a:endParaRPr lang="en-US" sz="6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pPr algn="ctr" eaLnBrk="1" hangingPunct="1">
              <a:buFont typeface="Wingdings" pitchFamily="2" charset="2"/>
              <a:buNone/>
              <a:defRPr/>
            </a:pPr>
            <a:r>
              <a:rPr lang="en-US" sz="6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Questions???</a:t>
            </a:r>
            <a:endParaRPr lang="en-US" sz="6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285245197"/>
              </p:ext>
            </p:extLst>
          </p:nvPr>
        </p:nvGraphicFramePr>
        <p:xfrm>
          <a:off x="-15766" y="1041975"/>
          <a:ext cx="9128234" cy="513022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114800" y="6248398"/>
            <a:ext cx="2590800" cy="381000"/>
          </a:xfrm>
          <a:prstGeom prst="rect">
            <a:avLst/>
          </a:prstGeom>
          <a:noFill/>
        </p:spPr>
        <p:txBody>
          <a:bodyPr wrap="square" rtlCol="0">
            <a:spAutoFit/>
          </a:bodyPr>
          <a:lstStyle/>
          <a:p>
            <a:r>
              <a:rPr lang="en-US" b="1" dirty="0" smtClean="0">
                <a:solidFill>
                  <a:schemeClr val="tx2"/>
                </a:solidFill>
                <a:effectLst>
                  <a:outerShdw blurRad="38100" dist="38100" dir="2700000" algn="tl">
                    <a:srgbClr val="000000">
                      <a:alpha val="43137"/>
                    </a:srgbClr>
                  </a:outerShdw>
                </a:effectLst>
              </a:rPr>
              <a:t>Coverage Level</a:t>
            </a:r>
            <a:endParaRPr lang="en-US" b="1" dirty="0">
              <a:solidFill>
                <a:schemeClr val="tx2"/>
              </a:solidFill>
              <a:effectLst>
                <a:outerShdw blurRad="38100" dist="38100" dir="2700000" algn="tl">
                  <a:srgbClr val="000000">
                    <a:alpha val="43137"/>
                  </a:srgbClr>
                </a:outerShdw>
              </a:effectLst>
            </a:endParaRPr>
          </a:p>
        </p:txBody>
      </p:sp>
      <p:sp>
        <p:nvSpPr>
          <p:cNvPr id="3" name="TextBox 2"/>
          <p:cNvSpPr txBox="1"/>
          <p:nvPr/>
        </p:nvSpPr>
        <p:spPr>
          <a:xfrm>
            <a:off x="2667000" y="6016823"/>
            <a:ext cx="6477000" cy="307777"/>
          </a:xfrm>
          <a:prstGeom prst="rect">
            <a:avLst/>
          </a:prstGeom>
          <a:noFill/>
        </p:spPr>
        <p:txBody>
          <a:bodyPr wrap="square" rtlCol="0">
            <a:spAutoFit/>
          </a:bodyPr>
          <a:lstStyle/>
          <a:p>
            <a:pPr algn="l"/>
            <a:r>
              <a:rPr lang="en-US" sz="1400" dirty="0" smtClean="0">
                <a:solidFill>
                  <a:schemeClr val="tx2"/>
                </a:solidFill>
                <a:effectLst>
                  <a:outerShdw blurRad="38100" dist="38100" dir="2700000" algn="tl">
                    <a:srgbClr val="000000">
                      <a:alpha val="43137"/>
                    </a:srgbClr>
                  </a:outerShdw>
                </a:effectLst>
              </a:rPr>
              <a:t>16.62%    0.86%    4.33%    23.33%    26.01%    19.31%    6.83%    2.71%</a:t>
            </a:r>
            <a:endParaRPr lang="en-US" sz="1400" dirty="0">
              <a:solidFill>
                <a:schemeClr val="tx2"/>
              </a:solidFill>
              <a:effectLst>
                <a:outerShdw blurRad="38100" dist="38100" dir="2700000" algn="tl">
                  <a:srgbClr val="000000">
                    <a:alpha val="43137"/>
                  </a:srgbClr>
                </a:outerShdw>
              </a:effectLst>
            </a:endParaRPr>
          </a:p>
        </p:txBody>
      </p:sp>
      <p:sp>
        <p:nvSpPr>
          <p:cNvPr id="6" name="Rectangle 5"/>
          <p:cNvSpPr/>
          <p:nvPr/>
        </p:nvSpPr>
        <p:spPr>
          <a:xfrm>
            <a:off x="-15766" y="0"/>
            <a:ext cx="9159766" cy="1077218"/>
          </a:xfrm>
          <a:prstGeom prst="rect">
            <a:avLst/>
          </a:prstGeom>
          <a:noFill/>
        </p:spPr>
        <p:txBody>
          <a:bodyPr wrap="square" lIns="91440" tIns="45720" rIns="91440" bIns="4572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Summary of Total Policies Sold for 2010</a:t>
            </a:r>
          </a:p>
          <a:p>
            <a:pPr algn="ct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(By Level)</a:t>
            </a:r>
            <a:endPar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14002278"/>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463132214"/>
              </p:ext>
            </p:extLst>
          </p:nvPr>
        </p:nvGraphicFramePr>
        <p:xfrm>
          <a:off x="27562" y="1143000"/>
          <a:ext cx="91440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0" y="0"/>
            <a:ext cx="9144000" cy="1077218"/>
          </a:xfrm>
          <a:prstGeom prst="rect">
            <a:avLst/>
          </a:prstGeom>
          <a:noFill/>
        </p:spPr>
        <p:txBody>
          <a:bodyPr wrap="square" lIns="91440" tIns="45720" rIns="91440" bIns="4572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Summary of Total Policies Sold for 2010</a:t>
            </a:r>
          </a:p>
          <a:p>
            <a:pPr algn="ctr"/>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(By Plan)</a:t>
            </a:r>
            <a:endPar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894465262"/>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4294967295"/>
          </p:nvPr>
        </p:nvSpPr>
        <p:spPr>
          <a:xfrm>
            <a:off x="0" y="1866900"/>
            <a:ext cx="6096000" cy="4343400"/>
          </a:xfrm>
        </p:spPr>
        <p:txBody>
          <a:bodyPr>
            <a:normAutofit/>
          </a:bodyPr>
          <a:lstStyle/>
          <a:p>
            <a:pPr eaLnBrk="1" hangingPunct="1">
              <a:lnSpc>
                <a:spcPct val="90000"/>
              </a:lnSpc>
              <a:buClr>
                <a:schemeClr val="accent3"/>
              </a:buClr>
              <a:buFont typeface="Wingdings" pitchFamily="2" charset="2"/>
              <a:buChar char="§"/>
              <a:defRPr/>
            </a:pPr>
            <a:r>
              <a:rPr lang="en-US" sz="21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Quality adjustment</a:t>
            </a:r>
          </a:p>
          <a:p>
            <a:pPr eaLnBrk="1" hangingPunct="1">
              <a:lnSpc>
                <a:spcPct val="90000"/>
              </a:lnSpc>
              <a:buClr>
                <a:schemeClr val="accent3"/>
              </a:buClr>
              <a:buFont typeface="Wingdings" pitchFamily="2" charset="2"/>
              <a:buChar char="§"/>
              <a:defRPr/>
            </a:pPr>
            <a:r>
              <a:rPr lang="en-US" sz="21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Yield protectors</a:t>
            </a:r>
          </a:p>
          <a:p>
            <a:pPr lvl="1" eaLnBrk="1" hangingPunct="1">
              <a:lnSpc>
                <a:spcPct val="90000"/>
              </a:lnSpc>
              <a:buClr>
                <a:schemeClr val="accent3"/>
              </a:buClr>
              <a:buFont typeface="Wingdings" pitchFamily="2" charset="2"/>
              <a:buChar char="§"/>
              <a:defRPr/>
            </a:pPr>
            <a:r>
              <a:rPr lang="en-US" sz="21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10% Cup</a:t>
            </a:r>
          </a:p>
          <a:p>
            <a:pPr lvl="1" eaLnBrk="1" hangingPunct="1">
              <a:lnSpc>
                <a:spcPct val="90000"/>
              </a:lnSpc>
              <a:buClr>
                <a:schemeClr val="accent3"/>
              </a:buClr>
              <a:buFont typeface="Wingdings" pitchFamily="2" charset="2"/>
              <a:buChar char="§"/>
              <a:defRPr/>
            </a:pPr>
            <a:r>
              <a:rPr lang="en-US" sz="21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Yield Floor	</a:t>
            </a:r>
          </a:p>
          <a:p>
            <a:pPr lvl="2" eaLnBrk="1" hangingPunct="1">
              <a:lnSpc>
                <a:spcPct val="90000"/>
              </a:lnSpc>
              <a:buClr>
                <a:schemeClr val="accent3"/>
              </a:buClr>
              <a:buFont typeface="Wingdings" pitchFamily="2" charset="2"/>
              <a:buChar char="§"/>
              <a:defRPr/>
            </a:pPr>
            <a:r>
              <a:rPr lang="en-US" sz="21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80% of T-Yield (Max) 5 or more years</a:t>
            </a:r>
          </a:p>
          <a:p>
            <a:pPr lvl="1" eaLnBrk="1" hangingPunct="1">
              <a:lnSpc>
                <a:spcPct val="90000"/>
              </a:lnSpc>
              <a:buClr>
                <a:schemeClr val="accent3"/>
              </a:buClr>
              <a:buFont typeface="Wingdings" pitchFamily="2" charset="2"/>
              <a:buChar char="§"/>
              <a:defRPr/>
            </a:pPr>
            <a:r>
              <a:rPr lang="en-US" sz="21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60% T-Yield Option</a:t>
            </a:r>
          </a:p>
          <a:p>
            <a:pPr eaLnBrk="1" hangingPunct="1">
              <a:lnSpc>
                <a:spcPct val="90000"/>
              </a:lnSpc>
              <a:buClr>
                <a:schemeClr val="accent3"/>
              </a:buClr>
              <a:buFont typeface="Wingdings" pitchFamily="2" charset="2"/>
              <a:buChar char="§"/>
              <a:defRPr/>
            </a:pPr>
            <a:r>
              <a:rPr lang="en-US" sz="21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Replant payments</a:t>
            </a:r>
          </a:p>
          <a:p>
            <a:pPr eaLnBrk="1" hangingPunct="1">
              <a:lnSpc>
                <a:spcPct val="90000"/>
              </a:lnSpc>
              <a:buClr>
                <a:schemeClr val="accent3"/>
              </a:buClr>
              <a:buFont typeface="Wingdings" pitchFamily="2" charset="2"/>
              <a:buChar char="§"/>
              <a:defRPr/>
            </a:pPr>
            <a:r>
              <a:rPr lang="en-US" sz="21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Prevented Plant payments</a:t>
            </a:r>
          </a:p>
          <a:p>
            <a:pPr eaLnBrk="1" hangingPunct="1">
              <a:lnSpc>
                <a:spcPct val="90000"/>
              </a:lnSpc>
              <a:buClr>
                <a:schemeClr val="accent3"/>
              </a:buClr>
              <a:buFont typeface="Wingdings" pitchFamily="2" charset="2"/>
              <a:buChar char="§"/>
              <a:defRPr/>
            </a:pPr>
            <a:r>
              <a:rPr lang="en-US" sz="2100" i="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Late Plant option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5222" y="4038600"/>
            <a:ext cx="3382553" cy="253365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 y="0"/>
            <a:ext cx="9144001" cy="1200329"/>
          </a:xfrm>
          <a:prstGeom prst="rect">
            <a:avLst/>
          </a:prstGeom>
          <a:noFill/>
        </p:spPr>
        <p:txBody>
          <a:bodyPr wrap="square" lIns="91440" tIns="45720" rIns="91440" bIns="4572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What Are Some Added Features </a:t>
            </a:r>
            <a:b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To My Policy?</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Tradesh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8682</TotalTime>
  <Words>4074</Words>
  <Application>Microsoft Office PowerPoint</Application>
  <PresentationFormat>On-screen Show (4:3)</PresentationFormat>
  <Paragraphs>989</Paragraphs>
  <Slides>61</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1" baseType="lpstr">
      <vt:lpstr>Arial</vt:lpstr>
      <vt:lpstr>Arial Black</vt:lpstr>
      <vt:lpstr>Calibri</vt:lpstr>
      <vt:lpstr>Calibri Light</vt:lpstr>
      <vt:lpstr>Candara</vt:lpstr>
      <vt:lpstr>Tahoma</vt:lpstr>
      <vt:lpstr>Times New Roman</vt:lpstr>
      <vt:lpstr>Wingdings</vt:lpstr>
      <vt:lpstr>Tradeshow</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Guidelines for Quality Adjustment </vt:lpstr>
      <vt:lpstr>PowerPoint Presentation</vt:lpstr>
      <vt:lpstr>PowerPoint Presentation</vt:lpstr>
      <vt:lpstr>PowerPoint Presentation</vt:lpstr>
      <vt:lpstr>PowerPoint Presentation</vt:lpstr>
      <vt:lpstr>New Breaking Ground</vt:lpstr>
      <vt:lpstr>PowerPoint Presentation</vt:lpstr>
      <vt:lpstr>PowerPoint Presentation</vt:lpstr>
      <vt:lpstr>PowerPoint Presentation</vt:lpstr>
      <vt:lpstr>PowerPoint Presentation</vt:lpstr>
      <vt:lpstr>Key Points continued…</vt:lpstr>
      <vt:lpstr>Key Points Continued…</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 Dee Davis</dc:creator>
  <cp:lastModifiedBy>Debbie Anderson</cp:lastModifiedBy>
  <cp:revision>71</cp:revision>
  <cp:lastPrinted>2014-04-17T14:30:17Z</cp:lastPrinted>
  <dcterms:modified xsi:type="dcterms:W3CDTF">2014-04-17T14:39:52Z</dcterms:modified>
</cp:coreProperties>
</file>