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6"/>
  </p:notesMasterIdLst>
  <p:handoutMasterIdLst>
    <p:handoutMasterId r:id="rId37"/>
  </p:handoutMasterIdLst>
  <p:sldIdLst>
    <p:sldId id="267" r:id="rId3"/>
    <p:sldId id="271" r:id="rId4"/>
    <p:sldId id="279" r:id="rId5"/>
    <p:sldId id="280" r:id="rId6"/>
    <p:sldId id="287" r:id="rId7"/>
    <p:sldId id="304" r:id="rId8"/>
    <p:sldId id="272" r:id="rId9"/>
    <p:sldId id="281" r:id="rId10"/>
    <p:sldId id="288" r:id="rId11"/>
    <p:sldId id="273" r:id="rId12"/>
    <p:sldId id="282" r:id="rId13"/>
    <p:sldId id="276" r:id="rId14"/>
    <p:sldId id="284" r:id="rId15"/>
    <p:sldId id="278" r:id="rId16"/>
    <p:sldId id="285" r:id="rId17"/>
    <p:sldId id="275" r:id="rId18"/>
    <p:sldId id="286" r:id="rId19"/>
    <p:sldId id="295" r:id="rId20"/>
    <p:sldId id="296" r:id="rId21"/>
    <p:sldId id="297" r:id="rId22"/>
    <p:sldId id="301" r:id="rId23"/>
    <p:sldId id="302" r:id="rId24"/>
    <p:sldId id="303" r:id="rId25"/>
    <p:sldId id="294" r:id="rId26"/>
    <p:sldId id="299" r:id="rId27"/>
    <p:sldId id="300" r:id="rId28"/>
    <p:sldId id="298" r:id="rId29"/>
    <p:sldId id="293" r:id="rId30"/>
    <p:sldId id="292" r:id="rId31"/>
    <p:sldId id="274" r:id="rId32"/>
    <p:sldId id="268" r:id="rId33"/>
    <p:sldId id="269" r:id="rId34"/>
    <p:sldId id="270" r:id="rId3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71" autoAdjust="0"/>
    <p:restoredTop sz="92253" autoAdjust="0"/>
  </p:normalViewPr>
  <p:slideViewPr>
    <p:cSldViewPr snapToGrid="0">
      <p:cViewPr>
        <p:scale>
          <a:sx n="81" d="100"/>
          <a:sy n="81" d="100"/>
        </p:scale>
        <p:origin x="-72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3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DA0FDE8-3B80-4AAC-92F2-E3D0667D4E72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B79F74-2001-4B21-B06E-FA23C7F2D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3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F25FBA-1311-468D-8115-8778B0F7BEEC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5"/>
            <a:ext cx="5608320" cy="313753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0E67C00-F679-4C51-9894-9E2214E5C2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3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91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83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04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43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5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60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59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71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60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60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697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601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211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081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375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247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044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509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531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76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67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70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81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86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09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86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6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915924" y="0"/>
            <a:ext cx="7178041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1" cy="2743200"/>
          </a:xfrm>
        </p:spPr>
        <p:txBody>
          <a:bodyPr anchor="b"/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1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389C-FACC-452B-B4C1-3BD186F45CB8}" type="datetime1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0512" y="419100"/>
            <a:ext cx="2086087" cy="57531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419100"/>
            <a:ext cx="7277100" cy="57531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844-3C76-42C8-BBA9-088C96A067BA}" type="datetime1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594C-40D9-4922-A63A-E4D7E3C24D49}" type="datetime1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1" y="1676400"/>
            <a:ext cx="9313684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2212848"/>
            <a:ext cx="6217920" cy="2862262"/>
          </a:xfrm>
        </p:spPr>
        <p:txBody>
          <a:bodyPr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5120640"/>
            <a:ext cx="621792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1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855-A872-4272-B880-39A488A710E7}" type="datetime1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1905000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1" y="2603352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1" y="1905000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1" y="2603352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CA8F-D5ED-4B90-A100-0BDC54A645DF}" type="datetime1">
              <a:rPr lang="en-US" smtClean="0"/>
              <a:pPr/>
              <a:t>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CD98-8566-471F-B6F9-93E04967ED47}" type="datetime1">
              <a:rPr lang="en-US" smtClean="0"/>
              <a:pPr/>
              <a:t>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5E6A-2086-4CB2-B79F-96593439A0AC}" type="datetime1">
              <a:rPr lang="en-US" smtClean="0"/>
              <a:pPr/>
              <a:t>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4020" y="688489"/>
            <a:ext cx="6080761" cy="54837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8B26-E0E7-401D-95E5-683ED06BF9AD}" type="datetime1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9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1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9" y="4617720"/>
            <a:ext cx="3657600" cy="155448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EC7-2C19-4F74-B285-CE160F4A579A}" type="datetime1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hidden">
          <a:xfrm>
            <a:off x="0" y="5980362"/>
            <a:ext cx="12188953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hidden">
          <a:xfrm>
            <a:off x="1524" y="214605"/>
            <a:ext cx="12188953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hidden">
          <a:xfrm>
            <a:off x="1524" y="214604"/>
            <a:ext cx="12188953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4020-EAAB-4E36-8532-04C08CBCE9E1}" type="datetime1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1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2014 Customer Appreciation Meeting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217123" y="2455985"/>
            <a:ext cx="394236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6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J.T. Davis </a:t>
            </a:r>
          </a:p>
          <a:p>
            <a:r>
              <a:rPr lang="en-US" sz="6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Insurance </a:t>
            </a:r>
            <a:br>
              <a:rPr lang="en-US" sz="6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</a:br>
            <a:r>
              <a:rPr lang="en-US" sz="6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Agency Inc.</a:t>
            </a:r>
            <a:endParaRPr lang="en-US" sz="6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308" y="5753218"/>
            <a:ext cx="6217920" cy="28622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86" y="5098142"/>
            <a:ext cx="6217920" cy="457200"/>
          </a:xfrm>
        </p:spPr>
        <p:txBody>
          <a:bodyPr/>
          <a:lstStyle/>
          <a:p>
            <a:r>
              <a:rPr lang="en-US" dirty="0" smtClean="0"/>
              <a:t>Explanation &amp; Requirements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4156" y="3381161"/>
            <a:ext cx="44842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New Breaking </a:t>
            </a:r>
          </a:p>
          <a:p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Ground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232" y="1172307"/>
            <a:ext cx="6447762" cy="5187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701732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8214" y="948173"/>
            <a:ext cx="10890739" cy="610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en-US" sz="1600" dirty="0">
                <a:cs typeface="Tahoma" pitchFamily="34" charset="0"/>
              </a:rPr>
              <a:t>Definition:  Acreage not planted and harvested in one of the three previous crop </a:t>
            </a:r>
            <a:r>
              <a:rPr lang="en-US" sz="1600" dirty="0" smtClean="0">
                <a:cs typeface="Tahoma" pitchFamily="34" charset="0"/>
              </a:rPr>
              <a:t>years or acreage where the only crop that has been planted and harvested in one of the three previous crop years was a cover, hay, or forage crop.</a:t>
            </a:r>
            <a:endParaRPr lang="en-US" sz="1600" dirty="0">
              <a:cs typeface="Tahoma" pitchFamily="34" charset="0"/>
            </a:endParaRPr>
          </a:p>
          <a:p>
            <a:pPr marL="0" lvl="1" indent="0">
              <a:lnSpc>
                <a:spcPct val="90000"/>
              </a:lnSpc>
              <a:buClr>
                <a:schemeClr val="accent3"/>
              </a:buClr>
              <a:buNone/>
              <a:defRPr/>
            </a:pPr>
            <a:endParaRPr lang="en-US" sz="1600" dirty="0">
              <a:cs typeface="Arial" pitchFamily="34" charset="0"/>
            </a:endParaRPr>
          </a:p>
          <a:p>
            <a:pPr marL="365760" lvl="2" indent="0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en-US" sz="1600" dirty="0">
                <a:cs typeface="Tahoma" pitchFamily="34" charset="0"/>
              </a:rPr>
              <a:t>Status:  Not insurable unless:</a:t>
            </a:r>
          </a:p>
          <a:p>
            <a:pPr marL="1165860" lvl="3" indent="-3429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1600" dirty="0">
                <a:cs typeface="Tahoma" pitchFamily="34" charset="0"/>
              </a:rPr>
              <a:t>Acres are emerging from CRP within the two most recent crop years</a:t>
            </a:r>
          </a:p>
          <a:p>
            <a:pPr marL="1165860" lvl="3" indent="-3429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1600" dirty="0">
                <a:cs typeface="Tahoma" pitchFamily="34" charset="0"/>
              </a:rPr>
              <a:t> Acreage was not planted in at least two of the three previous crop </a:t>
            </a:r>
            <a:r>
              <a:rPr lang="en-US" sz="1600" dirty="0" smtClean="0">
                <a:cs typeface="Tahoma" pitchFamily="34" charset="0"/>
              </a:rPr>
              <a:t>years </a:t>
            </a:r>
            <a:r>
              <a:rPr lang="en-US" sz="1600" dirty="0">
                <a:cs typeface="Tahoma" pitchFamily="34" charset="0"/>
              </a:rPr>
              <a:t>to comply with any other USDA program</a:t>
            </a:r>
          </a:p>
          <a:p>
            <a:pPr marL="1165860" lvl="3" indent="-3429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1600" dirty="0">
                <a:cs typeface="Tahoma" pitchFamily="34" charset="0"/>
              </a:rPr>
              <a:t>Such acreage constitutes 5% or less of the insured planted </a:t>
            </a:r>
            <a:r>
              <a:rPr lang="en-US" sz="1600" dirty="0" smtClean="0">
                <a:cs typeface="Tahoma" pitchFamily="34" charset="0"/>
              </a:rPr>
              <a:t>acreage </a:t>
            </a:r>
            <a:r>
              <a:rPr lang="en-US" sz="1600" dirty="0">
                <a:cs typeface="Tahoma" pitchFamily="34" charset="0"/>
              </a:rPr>
              <a:t>in the unit</a:t>
            </a:r>
          </a:p>
          <a:p>
            <a:pPr marL="1165860" lvl="3" indent="-3429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1600" dirty="0">
                <a:cs typeface="Tahoma" pitchFamily="34" charset="0"/>
              </a:rPr>
              <a:t>Due to Rotation Requirements</a:t>
            </a:r>
          </a:p>
          <a:p>
            <a:pPr marL="1165860" lvl="3" indent="-3429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1600" dirty="0">
                <a:cs typeface="Tahoma" pitchFamily="34" charset="0"/>
              </a:rPr>
              <a:t>Provide us with the following by ARD</a:t>
            </a:r>
          </a:p>
          <a:p>
            <a:pPr marL="2194560" lvl="5" indent="-457200">
              <a:lnSpc>
                <a:spcPct val="9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>
                <a:cs typeface="Tahoma" pitchFamily="34" charset="0"/>
              </a:rPr>
              <a:t>Copy of 578 or 578PP from FSA that proves that the land has been planted in the past to a row </a:t>
            </a:r>
            <a:r>
              <a:rPr lang="en-US" sz="1600" dirty="0" smtClean="0">
                <a:cs typeface="Tahoma" pitchFamily="34" charset="0"/>
              </a:rPr>
              <a:t>crop (only need one year).</a:t>
            </a:r>
            <a:endParaRPr lang="en-US" sz="1600" dirty="0">
              <a:cs typeface="Tahoma" pitchFamily="34" charset="0"/>
            </a:endParaRPr>
          </a:p>
          <a:p>
            <a:pPr marL="2194560" lvl="5" indent="-457200">
              <a:lnSpc>
                <a:spcPct val="9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>
                <a:cs typeface="Tahoma" pitchFamily="34" charset="0"/>
              </a:rPr>
              <a:t>FSA map marked as to the crop and where crop will be planted on NBG.</a:t>
            </a:r>
          </a:p>
          <a:p>
            <a:pPr marL="2194560" lvl="5" indent="-457200">
              <a:lnSpc>
                <a:spcPct val="9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>
                <a:cs typeface="Tahoma" pitchFamily="34" charset="0"/>
              </a:rPr>
              <a:t>NRCS conservation plan on </a:t>
            </a:r>
            <a:r>
              <a:rPr lang="en-US" sz="1600" dirty="0" smtClean="0">
                <a:cs typeface="Tahoma" pitchFamily="34" charset="0"/>
              </a:rPr>
              <a:t>NBG: You </a:t>
            </a:r>
            <a:r>
              <a:rPr lang="en-US" sz="1600" dirty="0">
                <a:cs typeface="Tahoma" pitchFamily="34" charset="0"/>
              </a:rPr>
              <a:t>must provide documentation that one is, or will be, in </a:t>
            </a:r>
            <a:r>
              <a:rPr lang="en-US" sz="1600" dirty="0" smtClean="0">
                <a:cs typeface="Tahoma" pitchFamily="34" charset="0"/>
              </a:rPr>
              <a:t>place . </a:t>
            </a:r>
            <a:r>
              <a:rPr lang="en-US" sz="1600" dirty="0">
                <a:cs typeface="Tahoma" pitchFamily="34" charset="0"/>
              </a:rPr>
              <a:t>If NRCS does not require a conservation plan, you must certify that one is not required</a:t>
            </a:r>
            <a:r>
              <a:rPr lang="en-US" sz="1600" dirty="0" smtClean="0">
                <a:cs typeface="Tahoma" pitchFamily="34" charset="0"/>
              </a:rPr>
              <a:t>.</a:t>
            </a:r>
          </a:p>
          <a:p>
            <a:pPr marL="1280160" lvl="3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1600" dirty="0" smtClean="0">
                <a:cs typeface="Tahoma" pitchFamily="34" charset="0"/>
              </a:rPr>
              <a:t>WA required by SCD if exceeds 320 acres</a:t>
            </a:r>
            <a:endParaRPr lang="en-US" sz="1600" dirty="0">
              <a:cs typeface="Tahoma" pitchFamily="34" charset="0"/>
            </a:endParaRPr>
          </a:p>
          <a:p>
            <a:pPr marL="2080260" lvl="5" indent="-342900">
              <a:lnSpc>
                <a:spcPct val="90000"/>
              </a:lnSpc>
              <a:buClr>
                <a:schemeClr val="accent3"/>
              </a:buClr>
              <a:buFont typeface="+mj-lt"/>
              <a:buAutoNum type="arabicPeriod"/>
              <a:defRPr/>
            </a:pPr>
            <a:endParaRPr lang="en-US" sz="1600" dirty="0">
              <a:cs typeface="Tahoma" pitchFamily="34" charset="0"/>
            </a:endParaRPr>
          </a:p>
          <a:p>
            <a:pPr marL="365760" lvl="2" indent="0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en-US" sz="1600" dirty="0">
                <a:cs typeface="Tahoma" pitchFamily="34" charset="0"/>
              </a:rPr>
              <a:t>You will receive </a:t>
            </a:r>
            <a:r>
              <a:rPr lang="en-US" sz="1600" dirty="0" smtClean="0">
                <a:cs typeface="Tahoma" pitchFamily="34" charset="0"/>
              </a:rPr>
              <a:t>either:</a:t>
            </a:r>
          </a:p>
          <a:p>
            <a:pPr marL="365760" lvl="2" indent="0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en-US" sz="1600" dirty="0" smtClean="0">
                <a:cs typeface="Tahoma" pitchFamily="34" charset="0"/>
              </a:rPr>
              <a:t>80</a:t>
            </a:r>
            <a:r>
              <a:rPr lang="en-US" sz="1600" dirty="0">
                <a:cs typeface="Tahoma" pitchFamily="34" charset="0"/>
              </a:rPr>
              <a:t>% of county </a:t>
            </a:r>
            <a:r>
              <a:rPr lang="en-US" sz="1600" dirty="0" smtClean="0">
                <a:cs typeface="Tahoma" pitchFamily="34" charset="0"/>
              </a:rPr>
              <a:t>T-Yield if you provide records or</a:t>
            </a:r>
          </a:p>
          <a:p>
            <a:pPr marL="365760" lvl="2" indent="0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en-US" sz="1600" dirty="0" smtClean="0">
                <a:cs typeface="Tahoma" pitchFamily="34" charset="0"/>
              </a:rPr>
              <a:t>65</a:t>
            </a:r>
            <a:r>
              <a:rPr lang="en-US" sz="1600" dirty="0">
                <a:cs typeface="Tahoma" pitchFamily="34" charset="0"/>
              </a:rPr>
              <a:t>% county </a:t>
            </a:r>
            <a:r>
              <a:rPr lang="en-US" sz="1600" dirty="0" smtClean="0">
                <a:cs typeface="Tahoma" pitchFamily="34" charset="0"/>
              </a:rPr>
              <a:t>T-Yield if you can not provide records</a:t>
            </a:r>
            <a:endParaRPr lang="en-US" sz="1600" dirty="0">
              <a:cs typeface="Tahoma" pitchFamily="34" charset="0"/>
            </a:endParaRPr>
          </a:p>
          <a:p>
            <a:pPr marL="365760" lvl="2" indent="0">
              <a:lnSpc>
                <a:spcPct val="90000"/>
              </a:lnSpc>
              <a:buClr>
                <a:schemeClr val="accent3"/>
              </a:buClr>
              <a:buNone/>
              <a:defRPr/>
            </a:pPr>
            <a:endParaRPr lang="en-US" sz="1600" dirty="0">
              <a:cs typeface="Tahoma" pitchFamily="34" charset="0"/>
            </a:endParaRPr>
          </a:p>
          <a:p>
            <a:pPr marL="365760" lvl="2" indent="0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en-US" sz="1600" dirty="0">
                <a:cs typeface="Tahoma" pitchFamily="34" charset="0"/>
              </a:rPr>
              <a:t>Note: </a:t>
            </a:r>
            <a:r>
              <a:rPr lang="en-US" sz="1600" dirty="0" smtClean="0">
                <a:cs typeface="Tahoma" pitchFamily="34" charset="0"/>
              </a:rPr>
              <a:t> - Production </a:t>
            </a:r>
            <a:r>
              <a:rPr lang="en-US" sz="1600" dirty="0">
                <a:cs typeface="Tahoma" pitchFamily="34" charset="0"/>
              </a:rPr>
              <a:t>must be kept and reported separately only for the first year. </a:t>
            </a:r>
            <a:r>
              <a:rPr lang="en-US" sz="1600" dirty="0" smtClean="0">
                <a:cs typeface="Tahoma" pitchFamily="34" charset="0"/>
              </a:rPr>
              <a:t/>
            </a:r>
            <a:br>
              <a:rPr lang="en-US" sz="1600" dirty="0" smtClean="0">
                <a:cs typeface="Tahoma" pitchFamily="34" charset="0"/>
              </a:rPr>
            </a:br>
            <a:r>
              <a:rPr lang="en-US" sz="1600" dirty="0" smtClean="0">
                <a:cs typeface="Tahoma" pitchFamily="34" charset="0"/>
              </a:rPr>
              <a:t>	- Stay 1 year ahead to avoid land being declared as NBG</a:t>
            </a:r>
            <a:br>
              <a:rPr lang="en-US" sz="1600" dirty="0" smtClean="0">
                <a:cs typeface="Tahoma" pitchFamily="34" charset="0"/>
              </a:rPr>
            </a:br>
            <a:r>
              <a:rPr lang="en-US" sz="1600" dirty="0" smtClean="0">
                <a:cs typeface="Tahoma" pitchFamily="34" charset="0"/>
              </a:rPr>
              <a:t>	      -Either you or another entity plant a crop on NBG acreage </a:t>
            </a:r>
            <a:br>
              <a:rPr lang="en-US" sz="1600" dirty="0" smtClean="0">
                <a:cs typeface="Tahoma" pitchFamily="34" charset="0"/>
              </a:rPr>
            </a:br>
            <a:r>
              <a:rPr lang="en-US" sz="1600" dirty="0" smtClean="0">
                <a:cs typeface="Tahoma" pitchFamily="34" charset="0"/>
              </a:rPr>
              <a:t>	- You do have the option to not insure the first year</a:t>
            </a:r>
            <a:r>
              <a:rPr lang="en-US" dirty="0" smtClean="0">
                <a:cs typeface="Tahoma" pitchFamily="34" charset="0"/>
              </a:rPr>
              <a:t/>
            </a:r>
            <a:br>
              <a:rPr lang="en-US" dirty="0" smtClean="0">
                <a:cs typeface="Tahoma" pitchFamily="34" charset="0"/>
              </a:rPr>
            </a:br>
            <a:r>
              <a:rPr lang="en-US" dirty="0" smtClean="0">
                <a:cs typeface="Tahoma" pitchFamily="34" charset="0"/>
              </a:rPr>
              <a:t>	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397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New Breaking Ground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544668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107" y="5835278"/>
            <a:ext cx="6217920" cy="28622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552" y="5070612"/>
            <a:ext cx="6217920" cy="457200"/>
          </a:xfrm>
        </p:spPr>
        <p:txBody>
          <a:bodyPr/>
          <a:lstStyle/>
          <a:p>
            <a:r>
              <a:rPr lang="en-US" dirty="0" smtClean="0"/>
              <a:t>Qualifications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1725" y="3425931"/>
            <a:ext cx="44914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New Producer </a:t>
            </a:r>
          </a:p>
          <a:p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Status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"/>
          <a:stretch/>
        </p:blipFill>
        <p:spPr>
          <a:xfrm>
            <a:off x="4953746" y="1366266"/>
            <a:ext cx="6905625" cy="4932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448024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RMA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New Producer Status Review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247" y="923330"/>
            <a:ext cx="1120726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dirty="0"/>
              <a:t>New producer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/>
              <a:t>Has not grown the crop in the county </a:t>
            </a:r>
            <a:r>
              <a:rPr lang="en-US" sz="2000" b="1" dirty="0"/>
              <a:t>OR</a:t>
            </a:r>
            <a:r>
              <a:rPr lang="en-US" sz="2000" dirty="0"/>
              <a:t> has not grown the crop in the county more than two years and can provide acceptable records for years grown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Receive 100% of T-Yield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/>
              <a:t>Has grown crop but not in the past ten years and does not have records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Submit </a:t>
            </a:r>
            <a:r>
              <a:rPr lang="en-US" sz="2000" dirty="0" smtClean="0"/>
              <a:t>RMA RO </a:t>
            </a:r>
            <a:r>
              <a:rPr lang="en-US" sz="2000" dirty="0"/>
              <a:t>determine yield request before PRD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Receive 100% of T-Yield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0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/>
              <a:t>RMA </a:t>
            </a:r>
            <a:r>
              <a:rPr lang="en-US" sz="2000" dirty="0" smtClean="0"/>
              <a:t>uses data mining to verify new producer qualification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/>
              <a:t>FSA records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/>
              <a:t>AIP records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/>
              <a:t>AIP has to verify all new producer status</a:t>
            </a:r>
          </a:p>
          <a:p>
            <a:pPr lvl="3"/>
            <a:endParaRPr lang="en-US" sz="20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/>
              <a:t>Penalty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/>
              <a:t>If you did not qualify, by review, and had a claim you will have to pay money back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/>
              <a:t>Should you elect not to pay money back or do not pay by deadline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/>
              <a:t>Crop insurance policy will be terminated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/>
              <a:t>Put on ITS list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/>
              <a:t>Ineligible for certain USDA/FSA program </a:t>
            </a:r>
            <a:r>
              <a:rPr lang="en-US" sz="2000" dirty="0" smtClean="0"/>
              <a:t>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51511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7092" y="5600818"/>
            <a:ext cx="6217920" cy="28622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124" y="5086419"/>
            <a:ext cx="6217920" cy="457200"/>
          </a:xfrm>
        </p:spPr>
        <p:txBody>
          <a:bodyPr/>
          <a:lstStyle/>
          <a:p>
            <a:r>
              <a:rPr lang="en-US" dirty="0" smtClean="0"/>
              <a:t>Requirements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1332" y="3377643"/>
            <a:ext cx="31418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Replant </a:t>
            </a:r>
          </a:p>
          <a:p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Payments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62" y="1043355"/>
            <a:ext cx="7069013" cy="5521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823047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Replant Payments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092" y="1606063"/>
            <a:ext cx="112541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/>
            <a:endParaRPr lang="en-US" sz="20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/>
              <a:t>Must submit a timely notice of loss and an adjuster must give you an approval </a:t>
            </a:r>
            <a:r>
              <a:rPr lang="en-US" sz="2000" b="1" dirty="0" smtClean="0"/>
              <a:t>BEFORE</a:t>
            </a:r>
            <a:r>
              <a:rPr lang="en-US" sz="2000" dirty="0" smtClean="0"/>
              <a:t> crop is replanted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0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/>
              <a:t>20/20 rule applies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000" dirty="0" smtClean="0"/>
              <a:t>Must replant a minimum of 20% of unit or 20 acres whichever is lesser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572761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9662" y="3332818"/>
            <a:ext cx="33582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Enterprise </a:t>
            </a:r>
          </a:p>
          <a:p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Units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676" y="957139"/>
            <a:ext cx="7131317" cy="5572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449669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Enterprise Units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092" y="1312986"/>
            <a:ext cx="112072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endParaRPr lang="en-US" sz="20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/>
              <a:t> </a:t>
            </a:r>
            <a:r>
              <a:rPr lang="en-US" sz="2000" dirty="0" smtClean="0"/>
              <a:t>60% Discount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0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/>
              <a:t>Enterprise Unit- all farms in a county combined into one unit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/>
              <a:t>Qualifications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000" dirty="0" smtClean="0"/>
              <a:t>Plant on at least 2 FSN’s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000" dirty="0" smtClean="0"/>
              <a:t>A minimum of 20 acres or 20% of the unit planted, whichever is the lesser, on at least two FSN’s or an aggregate (multiple) of farms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000" dirty="0" smtClean="0"/>
              <a:t>660 acres on a single FSN</a:t>
            </a:r>
          </a:p>
          <a:p>
            <a:pPr marL="742950" lvl="1" indent="-285750">
              <a:buFont typeface="Wingdings" pitchFamily="2" charset="2"/>
              <a:buChar char="v"/>
            </a:pPr>
            <a:endParaRPr lang="en-US" sz="20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/>
              <a:t>Examples: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000" dirty="0" smtClean="0"/>
              <a:t>Qualifies: FSN 1 – </a:t>
            </a:r>
            <a:r>
              <a:rPr lang="en-US" sz="2000" dirty="0"/>
              <a:t>8 acres, FSN 2 – 2 </a:t>
            </a:r>
            <a:r>
              <a:rPr lang="en-US" sz="2000" dirty="0" smtClean="0"/>
              <a:t>acres</a:t>
            </a:r>
            <a:endParaRPr lang="en-US" sz="2000" dirty="0"/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000" dirty="0" smtClean="0"/>
              <a:t>Qualifies: FSN 1 – </a:t>
            </a:r>
            <a:r>
              <a:rPr lang="en-US" sz="2000" dirty="0"/>
              <a:t>8 acres, FSN 2 – 1 </a:t>
            </a:r>
            <a:r>
              <a:rPr lang="en-US" sz="2000" dirty="0" smtClean="0"/>
              <a:t>acre</a:t>
            </a:r>
            <a:r>
              <a:rPr lang="en-US" sz="2000" dirty="0"/>
              <a:t>, FSN 3 – 1 acres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b="1" dirty="0" smtClean="0"/>
              <a:t>DOES NOT QUALIFY</a:t>
            </a:r>
            <a:r>
              <a:rPr lang="en-US" sz="2000" dirty="0" smtClean="0"/>
              <a:t>: FSN 1 – 9 acres, FSN 2 – 1 acre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619947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69612"/>
            <a:ext cx="12191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Prevented Plant Claim Procedure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3445" y="2063261"/>
            <a:ext cx="1038344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Timely notice loss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Within 72 hours of late plant date or final plant date if no late plant date exists or within 72 hours of your decision not to plant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20/20 rule applies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Acres planted, not insured, and intended for another use </a:t>
            </a:r>
            <a:r>
              <a:rPr lang="en-US" sz="2000" u="sng" dirty="0" smtClean="0"/>
              <a:t>will count</a:t>
            </a:r>
            <a:r>
              <a:rPr lang="en-US" sz="2000" dirty="0" smtClean="0"/>
              <a:t> against eligible acres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Black Dirt Policy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Cover Crops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Call us if you plan to plant a cover crop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Soybeans  as a  cover crop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Written recommendation from an agricultural expert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Should not be planted during late plant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181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5129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smtClean="0">
                <a:ln w="17780" cmpd="sng">
                  <a:solidFill>
                    <a:srgbClr val="52AC97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52AC97">
                        <a:tint val="63000"/>
                        <a:sat val="105000"/>
                      </a:srgbClr>
                    </a:gs>
                    <a:gs pos="90000">
                      <a:srgbClr val="52AC97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Double Crop Verification</a:t>
            </a:r>
            <a:endParaRPr lang="en-US" sz="5400" b="1" dirty="0">
              <a:ln w="17780" cmpd="sng">
                <a:solidFill>
                  <a:srgbClr val="52AC97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52AC97">
                      <a:tint val="63000"/>
                      <a:sat val="105000"/>
                    </a:srgbClr>
                  </a:gs>
                  <a:gs pos="90000">
                    <a:srgbClr val="52AC97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154" y="1840526"/>
            <a:ext cx="112671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Policy language states that in order for a producer to receive two 100% payments in a crop year, the policy holder must provide acceptable records of acreage and production that show the policyholder double cropped acreage in </a:t>
            </a:r>
            <a:r>
              <a:rPr lang="en-US" sz="2000" dirty="0" smtClean="0"/>
              <a:t>at least </a:t>
            </a:r>
            <a:r>
              <a:rPr lang="en-US" sz="2000" dirty="0"/>
              <a:t>two of the last four crop years in which the crop was planted.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Proof of Production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Obtain settlement sheet from buyer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Retain in a crop year folder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Or we will retain for you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For production not sold, acceptable farm management records must be retained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068081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540261" y="6562109"/>
            <a:ext cx="6217920" cy="28622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34461" y="2092295"/>
            <a:ext cx="881575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We appreciate the opportunity to serve your crop insurance needs</a:t>
            </a:r>
            <a:endParaRPr lang="en-US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871826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65129"/>
            <a:ext cx="12191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smtClean="0">
                <a:ln w="17780" cmpd="sng">
                  <a:solidFill>
                    <a:srgbClr val="52AC97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52AC97">
                        <a:tint val="63000"/>
                        <a:sat val="105000"/>
                      </a:srgbClr>
                    </a:gs>
                    <a:gs pos="90000">
                      <a:srgbClr val="52AC97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Corn Silage </a:t>
            </a:r>
            <a:endParaRPr lang="en-US" sz="5400" b="1" dirty="0">
              <a:ln w="17780" cmpd="sng">
                <a:solidFill>
                  <a:srgbClr val="52AC97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52AC97">
                      <a:tint val="63000"/>
                      <a:sat val="105000"/>
                    </a:srgbClr>
                  </a:gs>
                  <a:gs pos="90000">
                    <a:srgbClr val="52AC97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723295"/>
            <a:ext cx="889635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Insure as grain/chop for silage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Appraisal must be done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Insure as silage/chop for silage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Loss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Appraise or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Use Load Records   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Adjuster must approve     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2000" dirty="0" smtClean="0"/>
              <a:t>Adjuster measure stored production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No Loss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Appraise or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Use load records         </a:t>
            </a:r>
            <a:endParaRPr lang="en-US" sz="2000" dirty="0"/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Measure stored production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en-US" sz="2000" dirty="0" smtClean="0"/>
              <a:t>Adjuster or FSA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939" y="1711569"/>
            <a:ext cx="3641968" cy="27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38684"/>
      </p:ext>
    </p:extLst>
  </p:cSld>
  <p:clrMapOvr>
    <a:masterClrMapping/>
  </p:clrMapOvr>
  <p:transition spd="med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Organic Requirements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415" y="1735017"/>
            <a:ext cx="1125415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/>
            <a:endParaRPr lang="en-US" sz="2000" dirty="0"/>
          </a:p>
          <a:p>
            <a:pPr marL="1485900" lvl="2" indent="-571500">
              <a:buFont typeface="Wingdings" panose="05000000000000000000" pitchFamily="2" charset="2"/>
              <a:buChar char="v"/>
            </a:pPr>
            <a:r>
              <a:rPr lang="en-US" sz="3000" dirty="0" smtClean="0"/>
              <a:t>Certificate</a:t>
            </a:r>
          </a:p>
          <a:p>
            <a:pPr marL="342900" indent="-342900">
              <a:buFont typeface="Arial" charset="0"/>
              <a:buChar char="•"/>
            </a:pPr>
            <a:endParaRPr lang="en-US" sz="3000" dirty="0"/>
          </a:p>
          <a:p>
            <a:endParaRPr lang="en-US" sz="3000" dirty="0" smtClean="0"/>
          </a:p>
          <a:p>
            <a:pPr marL="1485900" lvl="2" indent="-571500">
              <a:buFont typeface="Wingdings" panose="05000000000000000000" pitchFamily="2" charset="2"/>
              <a:buChar char="v"/>
            </a:pPr>
            <a:r>
              <a:rPr lang="en-US" sz="3000" dirty="0" smtClean="0"/>
              <a:t>Organic </a:t>
            </a:r>
            <a:r>
              <a:rPr lang="en-US" sz="3000" dirty="0" smtClean="0"/>
              <a:t>Plan</a:t>
            </a:r>
          </a:p>
          <a:p>
            <a:pPr marL="1485900" lvl="2" indent="-571500">
              <a:buFont typeface="Wingdings" panose="05000000000000000000" pitchFamily="2" charset="2"/>
              <a:buChar char="v"/>
            </a:pPr>
            <a:endParaRPr lang="en-US" sz="3000" dirty="0"/>
          </a:p>
          <a:p>
            <a:pPr marL="1485900" lvl="2" indent="-571500">
              <a:buFont typeface="Wingdings" panose="05000000000000000000" pitchFamily="2" charset="2"/>
              <a:buChar char="v"/>
            </a:pPr>
            <a:r>
              <a:rPr lang="en-US" sz="3000" dirty="0" smtClean="0"/>
              <a:t>If you have a loss</a:t>
            </a:r>
            <a:endParaRPr lang="en-US" sz="3000" dirty="0" smtClean="0"/>
          </a:p>
          <a:p>
            <a:pPr marL="2400300" lvl="4" indent="-571500">
              <a:buFont typeface="Arial" panose="020B0604020202020204" pitchFamily="34" charset="0"/>
              <a:buChar char="•"/>
            </a:pPr>
            <a:r>
              <a:rPr lang="en-US" sz="3000" dirty="0" smtClean="0"/>
              <a:t>Copy of most recent inspection required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293512832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Replant Option Policy (RO)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Virginia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092" y="1606063"/>
            <a:ext cx="1168790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/>
            <a:r>
              <a:rPr lang="en-US" sz="3600" dirty="0" smtClean="0"/>
              <a:t>Corn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Eligible for “early bird” coverage in RO Policy section 4.a.i.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Earliest plant date/ Halifax Co, Va.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RO 3/26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W/O RO 4/16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  <a:p>
            <a:pPr lvl="2"/>
            <a:endParaRPr lang="en-US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128801"/>
              </p:ext>
            </p:extLst>
          </p:nvPr>
        </p:nvGraphicFramePr>
        <p:xfrm>
          <a:off x="3458309" y="3692401"/>
          <a:ext cx="5404338" cy="2978029"/>
        </p:xfrm>
        <a:graphic>
          <a:graphicData uri="http://schemas.openxmlformats.org/drawingml/2006/table">
            <a:tbl>
              <a:tblPr/>
              <a:tblGrid>
                <a:gridCol w="1470568"/>
                <a:gridCol w="1966885"/>
                <a:gridCol w="1966885"/>
              </a:tblGrid>
              <a:tr h="510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 RO Premium Per Acre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13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 IPA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3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3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3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$1.80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3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3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75032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Replant Option Policy (RO)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Virginia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092" y="1606063"/>
            <a:ext cx="1168790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/>
            <a:r>
              <a:rPr lang="en-US" sz="3600" dirty="0" smtClean="0"/>
              <a:t>Soybeans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Eligible for “early bird” coverage in RO Policy section 4.a.i.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Earliest plant date/ Halifax Co. Va.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RO 3/25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W/O RO 4/15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  <a:p>
            <a:pPr lvl="2"/>
            <a:endParaRPr lang="en-US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19029"/>
              </p:ext>
            </p:extLst>
          </p:nvPr>
        </p:nvGraphicFramePr>
        <p:xfrm>
          <a:off x="3458309" y="3692401"/>
          <a:ext cx="5404338" cy="2978029"/>
        </p:xfrm>
        <a:graphic>
          <a:graphicData uri="http://schemas.openxmlformats.org/drawingml/2006/table">
            <a:tbl>
              <a:tblPr/>
              <a:tblGrid>
                <a:gridCol w="1470568"/>
                <a:gridCol w="1966885"/>
                <a:gridCol w="1966885"/>
              </a:tblGrid>
              <a:tr h="510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 RO Premium Per Acre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13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 IPA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3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3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3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3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3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81434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68" y="1657704"/>
            <a:ext cx="5251937" cy="4649311"/>
          </a:xfrm>
        </p:spPr>
        <p:txBody>
          <a:bodyPr>
            <a:normAutofit/>
          </a:bodyPr>
          <a:lstStyle/>
          <a:p>
            <a:r>
              <a:rPr lang="en-US" dirty="0" smtClean="0"/>
              <a:t>Multiple uses</a:t>
            </a:r>
          </a:p>
          <a:p>
            <a:pPr lvl="1"/>
            <a:r>
              <a:rPr lang="en-US" sz="2000" dirty="0" smtClean="0"/>
              <a:t>Acreage reporting</a:t>
            </a:r>
          </a:p>
          <a:p>
            <a:pPr lvl="1"/>
            <a:r>
              <a:rPr lang="en-US" sz="2000" dirty="0" smtClean="0"/>
              <a:t>Record keeping </a:t>
            </a:r>
          </a:p>
          <a:p>
            <a:pPr lvl="2"/>
            <a:r>
              <a:rPr lang="en-US" sz="2000" dirty="0" smtClean="0"/>
              <a:t>GAP </a:t>
            </a:r>
            <a:endParaRPr lang="en-US" sz="2000" dirty="0"/>
          </a:p>
          <a:p>
            <a:pPr lvl="2"/>
            <a:r>
              <a:rPr lang="en-US" sz="2000" dirty="0" smtClean="0"/>
              <a:t>Planting           </a:t>
            </a:r>
            <a:endParaRPr lang="en-US" sz="2000" dirty="0"/>
          </a:p>
          <a:p>
            <a:pPr lvl="3"/>
            <a:r>
              <a:rPr lang="en-US" sz="2000" dirty="0" smtClean="0"/>
              <a:t>Plant date</a:t>
            </a:r>
          </a:p>
          <a:p>
            <a:pPr lvl="3"/>
            <a:r>
              <a:rPr lang="en-US" sz="2000" dirty="0" smtClean="0"/>
              <a:t>Seed variety</a:t>
            </a:r>
          </a:p>
          <a:p>
            <a:pPr lvl="3"/>
            <a:r>
              <a:rPr lang="en-US" sz="2000" dirty="0" smtClean="0"/>
              <a:t>Plant population</a:t>
            </a:r>
          </a:p>
          <a:p>
            <a:pPr lvl="3"/>
            <a:r>
              <a:rPr lang="en-US" sz="2000" dirty="0" smtClean="0"/>
              <a:t>Fertilizer/Chemical</a:t>
            </a:r>
            <a:endParaRPr lang="en-US" sz="2000" dirty="0"/>
          </a:p>
          <a:p>
            <a:pPr lvl="3"/>
            <a:r>
              <a:rPr lang="en-US" sz="2000" dirty="0" smtClean="0"/>
              <a:t>Production</a:t>
            </a:r>
            <a:endParaRPr lang="en-US" sz="2000" dirty="0"/>
          </a:p>
          <a:p>
            <a:pPr lvl="3"/>
            <a:r>
              <a:rPr lang="en-US" sz="2000" dirty="0" smtClean="0"/>
              <a:t>Notes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0" y="517153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Farm Maps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051" t="5102" r="4086" b="5998"/>
          <a:stretch>
            <a:fillRect/>
          </a:stretch>
        </p:blipFill>
        <p:spPr bwMode="auto">
          <a:xfrm>
            <a:off x="5931876" y="1634258"/>
            <a:ext cx="6025661" cy="4496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68021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97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Yield Trend Adjustment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538" y="948173"/>
            <a:ext cx="1113692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Yields have generally trended upwards due to: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/>
              <a:t>Improved genetics/hybrids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Seed companies claim that, on average, corn yield potential will increase 2 bu. per acre, per year due to genetic improvements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/>
              <a:t>Precision farming equipment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/>
              <a:t>Better farming practices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/>
              <a:t>Better pest and weed management 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Available for coarse grains in select counties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Not available for CAT policies, corn insured as silage, or specialty type soybeans. 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Not available for new producers.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Must have one year of actual yield in four most recent years to qualify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/>
              <a:t>Each database considered separately</a:t>
            </a:r>
          </a:p>
          <a:p>
            <a:pPr marL="742950" lvl="1" indent="-285750">
              <a:buFont typeface="Wingdings" pitchFamily="2" charset="2"/>
              <a:buChar char="v"/>
            </a:pPr>
            <a:endParaRPr lang="en-US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TA yield factors reduced if APH database contains fewer than four actual yields in twelve most recent policy crop years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Cups and yield floors not applicable</a:t>
            </a:r>
            <a:endParaRPr lang="en-US" dirty="0"/>
          </a:p>
          <a:p>
            <a:pPr marL="742950" lvl="1" indent="-285750">
              <a:buFont typeface="Wingdings" pitchFamily="2" charset="2"/>
              <a:buChar char="v"/>
            </a:pPr>
            <a:endParaRPr lang="en-US" dirty="0" smtClean="0"/>
          </a:p>
          <a:p>
            <a:pPr marL="742950" lvl="1" indent="-285750">
              <a:buFont typeface="Wingdings" pitchFamily="2" charset="2"/>
              <a:buChar char="v"/>
            </a:pP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25665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ewerCA9F5J1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1583" y="0"/>
            <a:ext cx="914883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35726" y="2684586"/>
          <a:ext cx="9155720" cy="38481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31144"/>
                <a:gridCol w="1831144"/>
                <a:gridCol w="1831144"/>
                <a:gridCol w="1831144"/>
                <a:gridCol w="1831144"/>
              </a:tblGrid>
              <a:tr h="41339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Level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75%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75% w/TA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84%*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85%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1339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Base Rate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0.16235064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0.22600071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27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TA Base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0.21890186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0.21890186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877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Bushel Guarantee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91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101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101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103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1339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Subsidy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0.55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0.55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Not Applicable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0.38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1339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Liability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$546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$606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$606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$618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1353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Farmer Premium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$43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$59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$93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$94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1339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Cost/$100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0.079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0.096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0.152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0.153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70185" y="1641231"/>
            <a:ext cx="8616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Sample data is from the RMA Cost Estimator Example v 11.4 16 NOV 2011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Actual Yield = 121 </a:t>
            </a:r>
            <a:r>
              <a:rPr lang="en-US" dirty="0" err="1" smtClean="0">
                <a:solidFill>
                  <a:schemeClr val="bg1"/>
                </a:solidFill>
              </a:rPr>
              <a:t>bu</a:t>
            </a:r>
            <a:r>
              <a:rPr lang="en-US" dirty="0" smtClean="0">
                <a:solidFill>
                  <a:schemeClr val="bg1"/>
                </a:solidFill>
              </a:rPr>
              <a:t>/ac Trend-Adjusted Yield = 135 </a:t>
            </a:r>
            <a:r>
              <a:rPr lang="en-US" dirty="0" err="1" smtClean="0">
                <a:solidFill>
                  <a:schemeClr val="bg1"/>
                </a:solidFill>
              </a:rPr>
              <a:t>bu</a:t>
            </a:r>
            <a:r>
              <a:rPr lang="en-US" dirty="0" smtClean="0">
                <a:solidFill>
                  <a:schemeClr val="bg1"/>
                </a:solidFill>
              </a:rPr>
              <a:t>/ac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3540369" y="3657600"/>
            <a:ext cx="1441938" cy="12895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-Right Arrow 5"/>
          <p:cNvSpPr/>
          <p:nvPr/>
        </p:nvSpPr>
        <p:spPr>
          <a:xfrm>
            <a:off x="5380893" y="3868616"/>
            <a:ext cx="1465384" cy="14067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35723" y="6518031"/>
            <a:ext cx="912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*</a:t>
            </a:r>
            <a:r>
              <a:rPr lang="en-US" sz="1600" dirty="0" smtClean="0">
                <a:solidFill>
                  <a:schemeClr val="bg1"/>
                </a:solidFill>
              </a:rPr>
              <a:t>Actual coverage level not available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8189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65129"/>
            <a:ext cx="12191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smtClean="0">
                <a:ln w="17780" cmpd="sng">
                  <a:solidFill>
                    <a:srgbClr val="52AC97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52AC97">
                        <a:tint val="63000"/>
                        <a:sat val="105000"/>
                      </a:srgbClr>
                    </a:gs>
                    <a:gs pos="90000">
                      <a:srgbClr val="52AC97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Short Notes</a:t>
            </a:r>
            <a:endParaRPr lang="en-US" sz="5400" b="1" dirty="0">
              <a:ln w="17780" cmpd="sng">
                <a:solidFill>
                  <a:srgbClr val="52AC97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52AC97">
                      <a:tint val="63000"/>
                      <a:sat val="105000"/>
                    </a:srgbClr>
                  </a:gs>
                  <a:gs pos="90000">
                    <a:srgbClr val="52AC97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0246" y="1597132"/>
            <a:ext cx="2508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2014 Price elections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039935"/>
              </p:ext>
            </p:extLst>
          </p:nvPr>
        </p:nvGraphicFramePr>
        <p:xfrm>
          <a:off x="2031999" y="2520462"/>
          <a:ext cx="8127999" cy="29667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709333"/>
                <a:gridCol w="2709333"/>
                <a:gridCol w="2709333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</a:t>
                      </a:r>
                      <a:r>
                        <a:rPr lang="en-US" baseline="0" dirty="0" smtClean="0"/>
                        <a:t> VA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 Prices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$1.75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Burley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$1.80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$2.07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Fresh Mkt. Tomatoes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$ 6.80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TBD ($</a:t>
                      </a:r>
                      <a:r>
                        <a:rPr lang="en-US" dirty="0" smtClean="0"/>
                        <a:t>4.58)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$ 5.65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Soybean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TBD ($</a:t>
                      </a:r>
                      <a:r>
                        <a:rPr lang="en-US" dirty="0" smtClean="0"/>
                        <a:t>11.15)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$12.91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Grain Sorghum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TBD ($</a:t>
                      </a:r>
                      <a:r>
                        <a:rPr lang="en-US" dirty="0" smtClean="0"/>
                        <a:t>4.43)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$ 5.53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281802"/>
      </p:ext>
    </p:extLst>
  </p:cSld>
  <p:clrMapOvr>
    <a:masterClrMapping/>
  </p:clrMapOvr>
  <p:transition spd="med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ales-in-a-field-at-Harvest-Time_web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5"/>
          <a:stretch/>
        </p:blipFill>
        <p:spPr bwMode="auto">
          <a:xfrm>
            <a:off x="2297723" y="2627365"/>
            <a:ext cx="762000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Pasture, Rangeland, and Forage (PRF)</a:t>
            </a:r>
          </a:p>
          <a:p>
            <a:pPr algn="ctr"/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Payout as of 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1/13/14</a:t>
            </a:r>
            <a:b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$683,357,576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8662482"/>
      </p:ext>
    </p:extLst>
  </p:cSld>
  <p:clrMapOvr>
    <a:masterClrMapping/>
  </p:clrMapOvr>
  <p:transition spd="med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ow and cal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46" y="2684584"/>
            <a:ext cx="5439508" cy="372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3120"/>
            <a:ext cx="12192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Livestock Risk Protection (LRP) 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Payout For 2012 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$34,202,370</a:t>
            </a:r>
          </a:p>
        </p:txBody>
      </p:sp>
    </p:spTree>
    <p:extLst>
      <p:ext uri="{BB962C8B-B14F-4D97-AF65-F5344CB8AC3E}">
        <p14:creationId xmlns:p14="http://schemas.microsoft.com/office/powerpoint/2010/main" val="1390598456"/>
      </p:ext>
    </p:extLst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1397"/>
            <a:ext cx="121919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Tobacco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692" y="820616"/>
            <a:ext cx="7971692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700" dirty="0" smtClean="0"/>
              <a:t>Crop Rotation rule has been </a:t>
            </a:r>
            <a:r>
              <a:rPr lang="en-US" sz="1700" dirty="0" smtClean="0"/>
              <a:t>removed</a:t>
            </a:r>
          </a:p>
          <a:p>
            <a:endParaRPr lang="en-US" sz="17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US" sz="1700" dirty="0" smtClean="0"/>
              <a:t>Quality Adjustment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700" dirty="0" smtClean="0"/>
              <a:t>Modified for least valuable grades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700" dirty="0" smtClean="0"/>
              <a:t>Must have tobacco graded by a USDA grader through Tobacco Administrative Grading Service (TAGS)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700" dirty="0" smtClean="0"/>
              <a:t>(855)776-8570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700" dirty="0" smtClean="0"/>
              <a:t>www.tobaccograding.com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700" dirty="0" smtClean="0"/>
              <a:t>Cost is </a:t>
            </a:r>
            <a:r>
              <a:rPr lang="en-US" sz="1700" dirty="0" smtClean="0"/>
              <a:t>approximately $0.02/lb</a:t>
            </a:r>
            <a:r>
              <a:rPr lang="en-US" sz="1700" dirty="0" smtClean="0"/>
              <a:t>.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en-US" sz="17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US" sz="1700" dirty="0" smtClean="0"/>
              <a:t>Stalk/Stubble Inspections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700" dirty="0" smtClean="0"/>
              <a:t>Must be made if you have a loss or anticipate a loss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700" dirty="0" smtClean="0"/>
              <a:t>Claim will be denied if stalks/stubbles are destroyed before inspection is made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700" dirty="0" smtClean="0"/>
              <a:t>If uncertain of a loss, leave stalks in place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en-US" sz="1700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en-US" sz="1700" dirty="0">
                <a:solidFill>
                  <a:prstClr val="white"/>
                </a:solidFill>
              </a:rPr>
              <a:t>Growing Season Inspections (GSI)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700" dirty="0" smtClean="0">
                <a:solidFill>
                  <a:prstClr val="white"/>
                </a:solidFill>
              </a:rPr>
              <a:t>Trigger - 3 losses within the last 5 years</a:t>
            </a:r>
            <a:endParaRPr lang="en-US" sz="1700" dirty="0">
              <a:solidFill>
                <a:prstClr val="white"/>
              </a:solidFill>
            </a:endParaRPr>
          </a:p>
          <a:p>
            <a:pPr lvl="1"/>
            <a:r>
              <a:rPr lang="en-US" sz="1700" dirty="0">
                <a:solidFill>
                  <a:prstClr val="white"/>
                </a:solidFill>
              </a:rPr>
              <a:t> </a:t>
            </a:r>
            <a:r>
              <a:rPr lang="en-US" sz="1700" dirty="0" smtClean="0">
                <a:solidFill>
                  <a:prstClr val="white"/>
                </a:solidFill>
              </a:rPr>
              <a:t>               </a:t>
            </a:r>
            <a:r>
              <a:rPr lang="en-US" sz="1700" dirty="0" smtClean="0"/>
              <a:t> - Inconsistent yields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700" dirty="0" smtClean="0"/>
              <a:t>Appraisal may be used to determine production to </a:t>
            </a:r>
            <a:r>
              <a:rPr lang="en-US" sz="1700" dirty="0" smtClean="0"/>
              <a:t>count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en-US" sz="17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700" dirty="0" smtClean="0"/>
              <a:t>Data </a:t>
            </a:r>
            <a:r>
              <a:rPr lang="en-US" sz="1700" dirty="0"/>
              <a:t>mining used to determine anomalies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700" dirty="0"/>
              <a:t>Trigger </a:t>
            </a:r>
            <a:r>
              <a:rPr lang="en-US" sz="1700" dirty="0" smtClean="0"/>
              <a:t>GSI’s</a:t>
            </a:r>
            <a:endParaRPr lang="en-US" dirty="0"/>
          </a:p>
        </p:txBody>
      </p:sp>
      <p:pic>
        <p:nvPicPr>
          <p:cNvPr id="6" name="Picture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r="8442"/>
          <a:stretch>
            <a:fillRect/>
          </a:stretch>
        </p:blipFill>
        <p:spPr>
          <a:xfrm>
            <a:off x="8323384" y="357554"/>
            <a:ext cx="2860433" cy="2581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177284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9861" y="4791925"/>
            <a:ext cx="6217920" cy="28622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121" y="5061577"/>
            <a:ext cx="6217920" cy="457200"/>
          </a:xfrm>
        </p:spPr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9784" y="4151366"/>
            <a:ext cx="3280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Key Points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06" y="1230924"/>
            <a:ext cx="7115908" cy="5152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912004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917912"/>
            <a:ext cx="10972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/>
              <a:t>Production Reporting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000" dirty="0" smtClean="0"/>
              <a:t>Report as soon as all sales are completed.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000" dirty="0" smtClean="0"/>
              <a:t>All production  (insured and uninsured) </a:t>
            </a:r>
            <a:r>
              <a:rPr lang="en-US" sz="2000" b="1" dirty="0" smtClean="0"/>
              <a:t>MUST</a:t>
            </a:r>
            <a:r>
              <a:rPr lang="en-US" sz="2000" dirty="0" smtClean="0"/>
              <a:t> be reported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000" dirty="0" smtClean="0"/>
              <a:t>Obtain settlement sheets on all crops and retain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/>
              <a:t>Acreage Reporting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000" dirty="0" smtClean="0"/>
              <a:t>Be accurate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000" dirty="0" smtClean="0"/>
              <a:t>Be Timely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000" dirty="0" smtClean="0"/>
              <a:t>Report to FSA </a:t>
            </a:r>
            <a:r>
              <a:rPr lang="en-US" sz="2000" b="1" u="sng" dirty="0" smtClean="0"/>
              <a:t>FIRST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Obtain copy of 578PP</a:t>
            </a:r>
          </a:p>
          <a:p>
            <a:pPr marL="1657350" lvl="3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/>
              <a:t>Forward to us</a:t>
            </a:r>
          </a:p>
          <a:p>
            <a:pPr marL="2114550" lvl="4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/>
              <a:t>Identify </a:t>
            </a:r>
            <a:r>
              <a:rPr lang="en-US" sz="2000" b="1" dirty="0" smtClean="0"/>
              <a:t>ALL</a:t>
            </a:r>
            <a:r>
              <a:rPr lang="en-US" sz="2000" dirty="0" smtClean="0"/>
              <a:t> uninsurable acres</a:t>
            </a:r>
          </a:p>
          <a:p>
            <a:pPr marL="2571750" lvl="5" indent="-285750">
              <a:buFont typeface="Wingdings" pitchFamily="2" charset="2"/>
              <a:buChar char="ü"/>
            </a:pPr>
            <a:r>
              <a:rPr lang="en-US" sz="2000" dirty="0" smtClean="0"/>
              <a:t>NBG (New Breaking Ground)</a:t>
            </a:r>
          </a:p>
          <a:p>
            <a:pPr marL="2571750" lvl="5" indent="-285750">
              <a:buFont typeface="Wingdings" pitchFamily="2" charset="2"/>
              <a:buChar char="ü"/>
            </a:pPr>
            <a:r>
              <a:rPr lang="en-US" sz="2000" dirty="0" smtClean="0"/>
              <a:t>Practice uninsurable</a:t>
            </a:r>
          </a:p>
          <a:p>
            <a:pPr marL="3028950" lvl="6" indent="-285750">
              <a:buFont typeface="Franklin Gothic Medium" pitchFamily="34" charset="0"/>
              <a:buChar char="-"/>
            </a:pPr>
            <a:r>
              <a:rPr lang="en-US" sz="2000" dirty="0" smtClean="0"/>
              <a:t>Ex. wheat for fallow or hay, soybeans for hay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000" dirty="0" smtClean="0"/>
              <a:t>Crops planted after late plant date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Insurable IF planted  late due to insurable cause of loss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2000" dirty="0" smtClean="0"/>
              <a:t>60% of timely plant guarantee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Can elect to not insure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Key Points to Remember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086376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0327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Key Points to Remember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047" y="492370"/>
            <a:ext cx="1098452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endParaRPr lang="en-US" sz="2000" dirty="0" smtClean="0"/>
          </a:p>
          <a:p>
            <a:pPr>
              <a:buClr>
                <a:schemeClr val="tx1"/>
              </a:buClr>
            </a:pPr>
            <a:endParaRPr lang="en-US" sz="2000" dirty="0" smtClean="0"/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000" dirty="0" smtClean="0"/>
              <a:t>Settlement sheets for all production </a:t>
            </a:r>
            <a:r>
              <a:rPr lang="en-US" sz="2000" b="1" dirty="0" smtClean="0"/>
              <a:t>MUST</a:t>
            </a:r>
            <a:r>
              <a:rPr lang="en-US" sz="2000" dirty="0" smtClean="0"/>
              <a:t> be supplied to adjuster before final can be completed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v"/>
            </a:pPr>
            <a:endParaRPr lang="en-US" sz="2000" dirty="0" smtClean="0"/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000" dirty="0" smtClean="0"/>
              <a:t>Provide timely notice of loss</a:t>
            </a:r>
          </a:p>
          <a:p>
            <a:pPr marL="800100" lvl="1" indent="-342900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/>
              <a:t>Within 72 hours of occurrence</a:t>
            </a:r>
          </a:p>
          <a:p>
            <a:pPr marL="800100" lvl="1" indent="-342900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/>
              <a:t>Report each occurrence of a loss</a:t>
            </a:r>
          </a:p>
          <a:p>
            <a:pPr lvl="1">
              <a:buClr>
                <a:schemeClr val="tx1"/>
              </a:buClr>
            </a:pPr>
            <a:endParaRPr lang="en-US" sz="2000" dirty="0" smtClean="0"/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000" dirty="0" smtClean="0"/>
              <a:t>Report entity changes when they occur</a:t>
            </a:r>
          </a:p>
          <a:p>
            <a:pPr marL="800100" lvl="1" indent="-342900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/>
              <a:t>Marital status</a:t>
            </a:r>
          </a:p>
          <a:p>
            <a:pPr marL="800100" lvl="1" indent="-342900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/>
              <a:t>Trading as corporation, LLC., etc.</a:t>
            </a:r>
          </a:p>
          <a:p>
            <a:pPr marL="800100" lvl="1" indent="-342900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/>
              <a:t>SBI change</a:t>
            </a:r>
          </a:p>
          <a:p>
            <a:pPr lvl="1">
              <a:buClr>
                <a:schemeClr val="tx1"/>
              </a:buClr>
            </a:pPr>
            <a:endParaRPr lang="en-US" sz="2000" dirty="0" smtClean="0"/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000" dirty="0" smtClean="0"/>
              <a:t>Quality losses on grain</a:t>
            </a:r>
          </a:p>
          <a:p>
            <a:pPr marL="800100" lvl="1" indent="-342900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/>
              <a:t>Mycotoxins</a:t>
            </a:r>
          </a:p>
          <a:p>
            <a:pPr marL="1257300" lvl="2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/>
              <a:t>Notify us immediately</a:t>
            </a:r>
          </a:p>
          <a:p>
            <a:pPr marL="285750" indent="-285750">
              <a:buClr>
                <a:schemeClr val="tx1"/>
              </a:buClr>
            </a:pPr>
            <a:endParaRPr lang="en-US" sz="2000" dirty="0" smtClean="0"/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000" dirty="0" smtClean="0"/>
              <a:t>Map Book will be mailed prior to Spring planting</a:t>
            </a:r>
          </a:p>
          <a:p>
            <a:pPr marL="742950" lvl="1" indent="-285750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000" dirty="0" smtClean="0"/>
              <a:t>Retain and use for Fall plantings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v"/>
            </a:pPr>
            <a:endParaRPr lang="en-US" sz="2000" dirty="0" smtClean="0"/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v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96690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5803" y="4632009"/>
            <a:ext cx="34596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Questions</a:t>
            </a:r>
            <a:endParaRPr lang="en-US" sz="6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464399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2411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Tobacco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245" y="1430215"/>
            <a:ext cx="11582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itchFamily="2" charset="2"/>
              <a:buChar char="v"/>
            </a:pPr>
            <a:endParaRPr lang="en-US" sz="2000" dirty="0"/>
          </a:p>
          <a:p>
            <a:pPr marL="285750" indent="-285750">
              <a:buFont typeface="Wingdings" pitchFamily="2" charset="2"/>
              <a:buChar char="v"/>
            </a:pPr>
            <a:endParaRPr lang="en-US" dirty="0" smtClean="0"/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5652076"/>
              </p:ext>
            </p:extLst>
          </p:nvPr>
        </p:nvGraphicFramePr>
        <p:xfrm>
          <a:off x="2532184" y="1494692"/>
          <a:ext cx="7127631" cy="40792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41826"/>
                <a:gridCol w="52858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Flue Cured Loss Ratio</a:t>
                      </a:r>
                      <a:r>
                        <a:rPr lang="en-US" baseline="0" dirty="0" smtClean="0"/>
                        <a:t> Totals (National)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06928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zilla Firefox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6" t="16071" r="21806" b="-137"/>
          <a:stretch/>
        </p:blipFill>
        <p:spPr>
          <a:xfrm>
            <a:off x="1207471" y="0"/>
            <a:ext cx="970597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198446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Key Points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969" y="1486038"/>
            <a:ext cx="1112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3200" dirty="0" smtClean="0"/>
          </a:p>
          <a:p>
            <a:pPr lvl="1"/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Crop Insurance fraud is growing in North Carolina tobacco.</a:t>
            </a:r>
          </a:p>
          <a:p>
            <a:pPr lvl="1"/>
            <a:endParaRPr lang="en-US" sz="2400" dirty="0" smtClean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Tobacco growers could loose crop insurance in future as result.</a:t>
            </a:r>
          </a:p>
          <a:p>
            <a:pPr lvl="1"/>
            <a:endParaRPr lang="en-US" sz="2400" dirty="0" smtClean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USDA wants growers to help control the bad behavior.</a:t>
            </a:r>
          </a:p>
          <a:p>
            <a:pPr marL="742950" lvl="1" indent="-285750">
              <a:buFont typeface="Wingdings" pitchFamily="2" charset="2"/>
              <a:buChar char="v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356463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0571" y="6304201"/>
            <a:ext cx="6217920" cy="28622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511" y="5132363"/>
            <a:ext cx="6217920" cy="457200"/>
          </a:xfrm>
        </p:spPr>
        <p:txBody>
          <a:bodyPr/>
          <a:lstStyle/>
          <a:p>
            <a:r>
              <a:rPr lang="en-US" dirty="0" smtClean="0"/>
              <a:t>General Information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9216" y="4218857"/>
            <a:ext cx="2883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Crop Hail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5" descr="haildamage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6522" y="1219199"/>
            <a:ext cx="7678615" cy="5093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836798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Crop Hail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431" y="1345361"/>
            <a:ext cx="11125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/>
              <a:t>All tobacco acreage can be insured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/>
              <a:t>NBG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0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/>
              <a:t>Pays spot losses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0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/>
              <a:t>Lower deductible than MPCI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/>
              <a:t>0%-10%</a:t>
            </a:r>
          </a:p>
          <a:p>
            <a:pPr marL="742950" lvl="1" indent="-285750">
              <a:buFont typeface="Wingdings" pitchFamily="2" charset="2"/>
              <a:buChar char="v"/>
            </a:pPr>
            <a:endParaRPr lang="en-US" sz="20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/>
              <a:t>Pays replant payment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0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/>
              <a:t>Only way you can insure up to ACV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/>
              <a:t>Combination of MPCI &amp; CH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/>
              <a:t>Optional wind coverage available</a:t>
            </a:r>
          </a:p>
          <a:p>
            <a:pPr marL="742950" lvl="1" indent="-285750">
              <a:buFont typeface="Wingdings" pitchFamily="2" charset="2"/>
              <a:buChar char="v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43178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7876" y="1254368"/>
            <a:ext cx="109728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dirty="0"/>
              <a:t>Coverage available for other crops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/>
              <a:t>Small grains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/>
              <a:t>Coarse grains</a:t>
            </a:r>
          </a:p>
          <a:p>
            <a:pPr marL="742950" lvl="1" indent="-285750">
              <a:buFont typeface="Wingdings" pitchFamily="2" charset="2"/>
              <a:buChar char="v"/>
            </a:pPr>
            <a:endParaRPr lang="en-US" sz="20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/>
              <a:t>ACS available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/>
              <a:t>Continues coverage</a:t>
            </a:r>
          </a:p>
          <a:p>
            <a:pPr marL="742950" lvl="1" indent="-285750">
              <a:buFont typeface="Wingdings" pitchFamily="2" charset="2"/>
              <a:buChar char="v"/>
            </a:pPr>
            <a:endParaRPr lang="en-US" sz="20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/>
              <a:t>Write early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/>
              <a:t>Coverage effective at 12:01 a.m. the second day after signature is obtained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Crop Hail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165092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103030623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792E8D6-7A87-418E-8C48-2723019F9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TS103030623</Template>
  <TotalTime>0</TotalTime>
  <Words>1715</Words>
  <Application>Microsoft Office PowerPoint</Application>
  <PresentationFormat>Custom</PresentationFormat>
  <Paragraphs>434</Paragraphs>
  <Slides>33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TS103030623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2013-01-23T17:04:21Z</dcterms:created>
  <dcterms:modified xsi:type="dcterms:W3CDTF">2014-02-11T15:33:12Z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TC030306239991</vt:lpwstr>
  </property>
</Properties>
</file>