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3"/>
  </p:notesMasterIdLst>
  <p:handoutMasterIdLst>
    <p:handoutMasterId r:id="rId44"/>
  </p:handoutMasterIdLst>
  <p:sldIdLst>
    <p:sldId id="267" r:id="rId3"/>
    <p:sldId id="271" r:id="rId4"/>
    <p:sldId id="325" r:id="rId5"/>
    <p:sldId id="305" r:id="rId6"/>
    <p:sldId id="330" r:id="rId7"/>
    <p:sldId id="331" r:id="rId8"/>
    <p:sldId id="326" r:id="rId9"/>
    <p:sldId id="328" r:id="rId10"/>
    <p:sldId id="329" r:id="rId11"/>
    <p:sldId id="327" r:id="rId12"/>
    <p:sldId id="273" r:id="rId13"/>
    <p:sldId id="282" r:id="rId14"/>
    <p:sldId id="276" r:id="rId15"/>
    <p:sldId id="284" r:id="rId16"/>
    <p:sldId id="278" r:id="rId17"/>
    <p:sldId id="285" r:id="rId18"/>
    <p:sldId id="275" r:id="rId19"/>
    <p:sldId id="286" r:id="rId20"/>
    <p:sldId id="295" r:id="rId21"/>
    <p:sldId id="296" r:id="rId22"/>
    <p:sldId id="297" r:id="rId23"/>
    <p:sldId id="294" r:id="rId24"/>
    <p:sldId id="279" r:id="rId25"/>
    <p:sldId id="311" r:id="rId26"/>
    <p:sldId id="272" r:id="rId27"/>
    <p:sldId id="281" r:id="rId28"/>
    <p:sldId id="288" r:id="rId29"/>
    <p:sldId id="280" r:id="rId30"/>
    <p:sldId id="302" r:id="rId31"/>
    <p:sldId id="303" r:id="rId32"/>
    <p:sldId id="310" r:id="rId33"/>
    <p:sldId id="298" r:id="rId34"/>
    <p:sldId id="274" r:id="rId35"/>
    <p:sldId id="268" r:id="rId36"/>
    <p:sldId id="269" r:id="rId37"/>
    <p:sldId id="319" r:id="rId38"/>
    <p:sldId id="317" r:id="rId39"/>
    <p:sldId id="314" r:id="rId40"/>
    <p:sldId id="270" r:id="rId41"/>
    <p:sldId id="301"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71" autoAdjust="0"/>
    <p:restoredTop sz="92253" autoAdjust="0"/>
  </p:normalViewPr>
  <p:slideViewPr>
    <p:cSldViewPr snapToGrid="0">
      <p:cViewPr varScale="1">
        <p:scale>
          <a:sx n="88" d="100"/>
          <a:sy n="88" d="100"/>
        </p:scale>
        <p:origin x="222" y="90"/>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52" tIns="46577" rIns="93152" bIns="46577" rtlCol="0"/>
          <a:lstStyle>
            <a:lvl1pPr algn="l">
              <a:defRPr sz="1200"/>
            </a:lvl1pPr>
          </a:lstStyle>
          <a:p>
            <a:endParaRPr lang="en-US" dirty="0"/>
          </a:p>
        </p:txBody>
      </p:sp>
      <p:sp>
        <p:nvSpPr>
          <p:cNvPr id="3" name="Date Placeholder 2"/>
          <p:cNvSpPr>
            <a:spLocks noGrp="1"/>
          </p:cNvSpPr>
          <p:nvPr>
            <p:ph type="dt" sz="quarter" idx="1"/>
          </p:nvPr>
        </p:nvSpPr>
        <p:spPr>
          <a:xfrm>
            <a:off x="3970938" y="3"/>
            <a:ext cx="3037840" cy="466434"/>
          </a:xfrm>
          <a:prstGeom prst="rect">
            <a:avLst/>
          </a:prstGeom>
        </p:spPr>
        <p:txBody>
          <a:bodyPr vert="horz" lIns="93152" tIns="46577" rIns="93152" bIns="46577" rtlCol="0"/>
          <a:lstStyle>
            <a:lvl1pPr algn="r">
              <a:defRPr sz="1200"/>
            </a:lvl1pPr>
          </a:lstStyle>
          <a:p>
            <a:fld id="{84C32E09-F9D2-4F17-B01D-C36A06FDE2C4}" type="datetime6">
              <a:rPr lang="en-US" smtClean="0"/>
              <a:t>January 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52" tIns="46577" rIns="93152" bIns="465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52" tIns="46577" rIns="93152" bIns="46577" rtlCol="0" anchor="b"/>
          <a:lstStyle>
            <a:lvl1pPr algn="r">
              <a:defRPr sz="1200"/>
            </a:lvl1pPr>
          </a:lstStyle>
          <a:p>
            <a:fld id="{07B79F74-2001-4B21-B06E-FA23C7F2DD77}" type="slidenum">
              <a:rPr lang="en-US" smtClean="0"/>
              <a:pPr/>
              <a:t>‹#›</a:t>
            </a:fld>
            <a:endParaRPr lang="en-US" dirty="0"/>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52" tIns="46577" rIns="93152" bIns="46577" rtlCol="0"/>
          <a:lstStyle>
            <a:lvl1pPr algn="l">
              <a:defRPr sz="1200"/>
            </a:lvl1pPr>
          </a:lstStyle>
          <a:p>
            <a:endParaRPr lang="en-US" dirty="0"/>
          </a:p>
        </p:txBody>
      </p:sp>
      <p:sp>
        <p:nvSpPr>
          <p:cNvPr id="3" name="Date Placeholder 2"/>
          <p:cNvSpPr>
            <a:spLocks noGrp="1"/>
          </p:cNvSpPr>
          <p:nvPr>
            <p:ph type="dt" idx="1"/>
          </p:nvPr>
        </p:nvSpPr>
        <p:spPr>
          <a:xfrm>
            <a:off x="3970938" y="3"/>
            <a:ext cx="3037840" cy="466434"/>
          </a:xfrm>
          <a:prstGeom prst="rect">
            <a:avLst/>
          </a:prstGeom>
        </p:spPr>
        <p:txBody>
          <a:bodyPr vert="horz" lIns="93152" tIns="46577" rIns="93152" bIns="46577" rtlCol="0"/>
          <a:lstStyle>
            <a:lvl1pPr algn="r">
              <a:defRPr sz="1200"/>
            </a:lvl1pPr>
          </a:lstStyle>
          <a:p>
            <a:fld id="{EBB37327-C8A1-401E-BFCB-8C2D210CE600}" type="datetime6">
              <a:rPr lang="en-US" smtClean="0"/>
              <a:t>January 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2" tIns="46577" rIns="93152" bIns="46577" rtlCol="0" anchor="ctr"/>
          <a:lstStyle/>
          <a:p>
            <a:endParaRPr lang="en-US" dirty="0"/>
          </a:p>
        </p:txBody>
      </p:sp>
      <p:sp>
        <p:nvSpPr>
          <p:cNvPr id="5" name="Notes Placeholder 4"/>
          <p:cNvSpPr>
            <a:spLocks noGrp="1"/>
          </p:cNvSpPr>
          <p:nvPr>
            <p:ph type="body" sz="quarter" idx="3"/>
          </p:nvPr>
        </p:nvSpPr>
        <p:spPr>
          <a:xfrm>
            <a:off x="701040" y="4473898"/>
            <a:ext cx="5608320" cy="3137535"/>
          </a:xfrm>
          <a:prstGeom prst="rect">
            <a:avLst/>
          </a:prstGeom>
        </p:spPr>
        <p:txBody>
          <a:bodyPr vert="horz" lIns="93152" tIns="46577" rIns="93152" bIns="465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52" tIns="46577" rIns="93152" bIns="465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52" tIns="46577" rIns="93152" bIns="46577" rtlCol="0" anchor="b"/>
          <a:lstStyle>
            <a:lvl1pPr algn="r">
              <a:defRPr sz="1200"/>
            </a:lvl1pPr>
          </a:lstStyle>
          <a:p>
            <a:fld id="{F0E67C00-F679-4C51-9894-9E2214E5C2F1}" type="slidenum">
              <a:rPr lang="en-US" smtClean="0"/>
              <a:pPr/>
              <a:t>‹#›</a:t>
            </a:fld>
            <a:endParaRPr lang="en-US" dirty="0"/>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1</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64543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11</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580191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12</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617683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13</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579804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14</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693343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15</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5012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16</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581660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17</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203959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18</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015971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pPr/>
              <a:t>19</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152093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pPr/>
              <a:t>20</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24531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2</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89169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pPr/>
              <a:t>21</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137658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pPr/>
              <a:t>22</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262106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23</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175067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pPr/>
              <a:t>24</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275672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25</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510009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26</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038986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27</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603867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28</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736370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pPr/>
              <a:t>29</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781322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dirty="0" smtClean="0"/>
          </a:p>
        </p:txBody>
      </p:sp>
      <p:sp>
        <p:nvSpPr>
          <p:cNvPr id="3" name="Header Placeholder 2"/>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74523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2021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pPr/>
              <a:t>31</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960047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pPr/>
              <a:t>32</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868383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33</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342104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34</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300250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35</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4380531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985331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39</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410376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is for handout only.</a:t>
            </a:r>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pPr/>
              <a:t>40</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29140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pPr/>
              <a:t>4</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92896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pPr/>
              <a:t>5</a:t>
            </a:fld>
            <a:endParaRPr lang="en-US" dirty="0"/>
          </a:p>
        </p:txBody>
      </p:sp>
    </p:spTree>
    <p:extLst>
      <p:ext uri="{BB962C8B-B14F-4D97-AF65-F5344CB8AC3E}">
        <p14:creationId xmlns:p14="http://schemas.microsoft.com/office/powerpoint/2010/main" val="227904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pPr/>
              <a:t>6</a:t>
            </a:fld>
            <a:endParaRPr lang="en-US" dirty="0"/>
          </a:p>
        </p:txBody>
      </p:sp>
    </p:spTree>
    <p:extLst>
      <p:ext uri="{BB962C8B-B14F-4D97-AF65-F5344CB8AC3E}">
        <p14:creationId xmlns:p14="http://schemas.microsoft.com/office/powerpoint/2010/main" val="372942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pPr/>
              <a:t>7</a:t>
            </a:fld>
            <a:endParaRPr lang="en-US" dirty="0"/>
          </a:p>
        </p:txBody>
      </p:sp>
    </p:spTree>
    <p:extLst>
      <p:ext uri="{BB962C8B-B14F-4D97-AF65-F5344CB8AC3E}">
        <p14:creationId xmlns:p14="http://schemas.microsoft.com/office/powerpoint/2010/main" val="2662823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pPr/>
              <a:t>9</a:t>
            </a:fld>
            <a:endParaRPr lang="en-US" dirty="0"/>
          </a:p>
        </p:txBody>
      </p:sp>
    </p:spTree>
    <p:extLst>
      <p:ext uri="{BB962C8B-B14F-4D97-AF65-F5344CB8AC3E}">
        <p14:creationId xmlns:p14="http://schemas.microsoft.com/office/powerpoint/2010/main" val="2324507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pPr/>
              <a:t>10</a:t>
            </a:fld>
            <a:endParaRPr lang="en-US" dirty="0"/>
          </a:p>
        </p:txBody>
      </p:sp>
    </p:spTree>
    <p:extLst>
      <p:ext uri="{BB962C8B-B14F-4D97-AF65-F5344CB8AC3E}">
        <p14:creationId xmlns:p14="http://schemas.microsoft.com/office/powerpoint/2010/main" val="95473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
        <p:nvSpPr>
          <p:cNvPr id="8" name="Rectangle 7"/>
          <p:cNvSpPr/>
          <p:nvPr userDrawn="1"/>
        </p:nvSpPr>
        <p:spPr bwMode="hidden">
          <a:xfrm>
            <a:off x="915924" y="0"/>
            <a:ext cx="7178041"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0320405"/>
      </p:ext>
    </p:extLst>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7D4020-EAAB-4E36-8532-04C08CBCE9E1}" type="datetime1">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13340789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7D4020-EAAB-4E36-8532-04C08CBCE9E1}" type="datetime1">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31375A4-56A4-47D6-9801-1991572033F7}"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79259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87D4020-EAAB-4E36-8532-04C08CBCE9E1}" type="datetime1">
              <a:rPr lang="en-US" smtClean="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1123105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87D4020-EAAB-4E36-8532-04C08CBCE9E1}" type="datetime1">
              <a:rPr lang="en-US" smtClean="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1375A4-56A4-47D6-9801-1991572033F7}"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644519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87D4020-EAAB-4E36-8532-04C08CBCE9E1}" type="datetime1">
              <a:rPr lang="en-US" smtClean="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60467224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B5389C-FACC-452B-B4C1-3BD186F45CB8}" type="datetime1">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194080405"/>
      </p:ext>
    </p:extLst>
  </p:cSld>
  <p:clrMapOvr>
    <a:masterClrMapping/>
  </p:clrMapOvr>
  <p:transition spd="med">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FCE844-3C76-42C8-BBA9-088C96A067BA}" type="datetime1">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166943695"/>
      </p:ext>
    </p:extLst>
  </p:cSld>
  <p:clrMapOvr>
    <a:masterClrMapping/>
  </p:clrMapOvr>
  <p:transition spd="med">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hidden">
          <a:xfrm>
            <a:off x="1" y="1676400"/>
            <a:ext cx="9313684"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95401" y="2212848"/>
            <a:ext cx="6217920" cy="2862262"/>
          </a:xfrm>
        </p:spPr>
        <p:txBody>
          <a:bodyPr anchor="b"/>
          <a:lstStyle>
            <a:lvl1pPr>
              <a:lnSpc>
                <a:spcPct val="80000"/>
              </a:lnSpc>
              <a:defRPr sz="5400"/>
            </a:lvl1pPr>
          </a:lstStyle>
          <a:p>
            <a:r>
              <a:rPr lang="en-US" smtClean="0"/>
              <a:t>Click to edit Master title style</a:t>
            </a:r>
            <a:endParaRPr lang="en-US"/>
          </a:p>
        </p:txBody>
      </p:sp>
      <p:sp>
        <p:nvSpPr>
          <p:cNvPr id="3" name="Text Placeholder 2"/>
          <p:cNvSpPr>
            <a:spLocks noGrp="1"/>
          </p:cNvSpPr>
          <p:nvPr>
            <p:ph type="body" idx="1"/>
          </p:nvPr>
        </p:nvSpPr>
        <p:spPr>
          <a:xfrm>
            <a:off x="1295401"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624517D-88B1-4148-A969-0CF401D3FBEA}" type="slidenum">
              <a:rPr lang="en-US"/>
              <a:pPr>
                <a:defRPr/>
              </a:pPr>
              <a:t>‹#›</a:t>
            </a:fld>
            <a:endParaRPr lang="en-US" dirty="0"/>
          </a:p>
        </p:txBody>
      </p:sp>
    </p:spTree>
    <p:extLst>
      <p:ext uri="{BB962C8B-B14F-4D97-AF65-F5344CB8AC3E}">
        <p14:creationId xmlns:p14="http://schemas.microsoft.com/office/powerpoint/2010/main" val="1483524981"/>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24594C-40D9-4922-A63A-E4D7E3C24D49}" type="datetime1">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318869104"/>
      </p:ext>
    </p:extLst>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8" name="Rectangle 7"/>
          <p:cNvSpPr/>
          <p:nvPr userDrawn="1"/>
        </p:nvSpPr>
        <p:spPr bwMode="hidden">
          <a:xfrm>
            <a:off x="1" y="1676400"/>
            <a:ext cx="9313684"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4331939"/>
      </p:ext>
    </p:extLst>
  </p:cSld>
  <p:clrMapOvr>
    <a:masterClrMapping/>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D7D855-A872-4272-B880-39A488A710E7}" type="datetime1">
              <a:rPr lang="en-US" smtClean="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595799286"/>
      </p:ext>
    </p:extLst>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AACA8F-D5ED-4B90-A100-0BDC54A645DF}" type="datetime1">
              <a:rPr lang="en-US" smtClean="0"/>
              <a:pPr/>
              <a:t>1/24/2016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4217891325"/>
      </p:ext>
    </p:extLst>
  </p:cSld>
  <p:clrMapOvr>
    <a:masterClrMapping/>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29CD98-8566-471F-B6F9-93E04967ED47}" type="datetime1">
              <a:rPr lang="en-US" smtClean="0"/>
              <a:pPr/>
              <a:t>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4006759311"/>
      </p:ext>
    </p:extLst>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35E6A-2086-4CB2-B79F-96593439A0AC}" type="datetime1">
              <a:rPr lang="en-US" smtClean="0"/>
              <a:pPr/>
              <a:t>1/24/2016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754342696"/>
      </p:ext>
    </p:extLst>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78B26-E0E7-401D-95E5-683ED06BF9AD}" type="datetime1">
              <a:rPr lang="en-US" smtClean="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
        <p:nvSpPr>
          <p:cNvPr id="10" name="Rectangle 9"/>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6174950"/>
      </p:ext>
    </p:extLst>
  </p:cSld>
  <p:clrMapOvr>
    <a:masterClrMapping/>
  </p:clrMapOvr>
  <p:transition spd="med">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28EC7-2C19-4F74-B285-CE160F4A579A}" type="datetime1">
              <a:rPr lang="en-US" smtClean="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784206315"/>
      </p:ext>
    </p:extLst>
  </p:cSld>
  <p:clrMapOvr>
    <a:masterClrMapping/>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87D4020-EAAB-4E36-8532-04C08CBCE9E1}" type="datetime1">
              <a:rPr lang="en-US" smtClean="0"/>
              <a:pPr/>
              <a:t>1/24/2016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721614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51" r:id="rId17"/>
    <p:sldLayoutId id="2147483677" r:id="rId18"/>
  </p:sldLayoutIdLst>
  <p:transition spd="med">
    <p:wipe dir="d"/>
  </p:transition>
  <p:timing>
    <p:tnLst>
      <p:par>
        <p:cTn id="1" dur="indefinite" restart="never" nodeType="tmRoot"/>
      </p:par>
    </p:tnLst>
  </p:timing>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www.jtdavisins.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1796" y="5180332"/>
            <a:ext cx="7156802" cy="457200"/>
          </a:xfrm>
        </p:spPr>
        <p:txBody>
          <a:bodyPr>
            <a:noAutofit/>
          </a:bodyPr>
          <a:lstStyle/>
          <a:p>
            <a:pPr algn="ctr"/>
            <a:r>
              <a:rPr lang="en-US" sz="2800" dirty="0" smtClean="0">
                <a:latin typeface="Century Gothic" panose="020B0502020202020204" pitchFamily="34" charset="0"/>
              </a:rPr>
              <a:t>2016 Customer Appreciation Meeting</a:t>
            </a:r>
            <a:endParaRPr lang="en-US" sz="2800" dirty="0">
              <a:latin typeface="Century Gothic" panose="020B0502020202020204" pitchFamily="34" charset="0"/>
            </a:endParaRPr>
          </a:p>
        </p:txBody>
      </p:sp>
      <p:sp>
        <p:nvSpPr>
          <p:cNvPr id="4" name="Rectangle 3"/>
          <p:cNvSpPr/>
          <p:nvPr/>
        </p:nvSpPr>
        <p:spPr>
          <a:xfrm>
            <a:off x="1190244" y="1457695"/>
            <a:ext cx="4751622" cy="2862322"/>
          </a:xfrm>
          <a:prstGeom prst="rect">
            <a:avLst/>
          </a:prstGeom>
          <a:noFill/>
        </p:spPr>
        <p:txBody>
          <a:bodyPr wrap="none" lIns="91440" tIns="45720" rIns="91440" bIns="45720">
            <a:spAutoFit/>
          </a:bodyPr>
          <a:lstStyle/>
          <a:p>
            <a:r>
              <a:rPr lang="en-US" sz="6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rPr>
              <a:t>J.T. Davis </a:t>
            </a:r>
          </a:p>
          <a:p>
            <a:r>
              <a:rPr lang="en-US" sz="6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rPr>
              <a:t>Insurance </a:t>
            </a:r>
            <a:br>
              <a:rPr lang="en-US" sz="6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rPr>
            </a:br>
            <a:r>
              <a:rPr lang="en-US" sz="6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rPr>
              <a:t>Agency Inc.</a:t>
            </a:r>
            <a:endParaRPr lang="en-US" sz="6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endParaRPr>
          </a:p>
        </p:txBody>
      </p:sp>
    </p:spTree>
    <p:extLst>
      <p:ext uri="{BB962C8B-B14F-4D97-AF65-F5344CB8AC3E}">
        <p14:creationId xmlns:p14="http://schemas.microsoft.com/office/powerpoint/2010/main" val="2677790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273906"/>
            <a:ext cx="6172200" cy="461665"/>
          </a:xfrm>
          <a:prstGeom prst="rect">
            <a:avLst/>
          </a:prstGeom>
          <a:noFill/>
        </p:spPr>
        <p:txBody>
          <a:bodyPr wrap="square" rtlCol="0">
            <a:spAutoFit/>
          </a:bodyPr>
          <a:lstStyle/>
          <a:p>
            <a:r>
              <a:rPr lang="en-US" sz="2400" b="1" dirty="0" smtClean="0">
                <a:solidFill>
                  <a:schemeClr val="accent3">
                    <a:lumMod val="75000"/>
                  </a:schemeClr>
                </a:solidFill>
              </a:rPr>
              <a:t>Beginning Farmer or Rancher</a:t>
            </a:r>
            <a:endParaRPr lang="en-US" sz="2400" b="1" dirty="0">
              <a:solidFill>
                <a:schemeClr val="accent3">
                  <a:lumMod val="75000"/>
                </a:schemeClr>
              </a:solidFill>
            </a:endParaRPr>
          </a:p>
        </p:txBody>
      </p:sp>
      <p:sp>
        <p:nvSpPr>
          <p:cNvPr id="5" name="TextBox 4"/>
          <p:cNvSpPr txBox="1"/>
          <p:nvPr/>
        </p:nvSpPr>
        <p:spPr>
          <a:xfrm>
            <a:off x="403653" y="1293340"/>
            <a:ext cx="11434119" cy="4216539"/>
          </a:xfrm>
          <a:prstGeom prst="rect">
            <a:avLst/>
          </a:prstGeom>
          <a:noFill/>
        </p:spPr>
        <p:txBody>
          <a:bodyPr wrap="square" rtlCol="0">
            <a:spAutoFit/>
          </a:bodyPr>
          <a:lstStyle/>
          <a:p>
            <a:pPr marL="285750" indent="-285750" algn="l">
              <a:spcBef>
                <a:spcPts val="1200"/>
              </a:spcBef>
              <a:buFont typeface="Wingdings" panose="05000000000000000000" pitchFamily="2" charset="2"/>
              <a:buChar char="Ø"/>
            </a:pPr>
            <a:r>
              <a:rPr lang="en-US" dirty="0" smtClean="0"/>
              <a:t>In </a:t>
            </a:r>
            <a:r>
              <a:rPr lang="en-US" dirty="0"/>
              <a:t>order to qualify for these benefits you must not have actively managed or operated a farm for more than 5 years. </a:t>
            </a:r>
            <a:endParaRPr lang="en-US" dirty="0" smtClean="0"/>
          </a:p>
          <a:p>
            <a:pPr marL="285750" indent="-285750" algn="l">
              <a:spcBef>
                <a:spcPts val="1200"/>
              </a:spcBef>
              <a:buFont typeface="Wingdings" panose="05000000000000000000" pitchFamily="2" charset="2"/>
              <a:buChar char="Ø"/>
            </a:pPr>
            <a:r>
              <a:rPr lang="en-US" dirty="0" smtClean="0"/>
              <a:t>If </a:t>
            </a:r>
            <a:r>
              <a:rPr lang="en-US" dirty="0"/>
              <a:t>this applies to you, please talk with us as soon as possible to see if you qualify.  </a:t>
            </a:r>
            <a:endParaRPr lang="en-US" dirty="0" smtClean="0"/>
          </a:p>
          <a:p>
            <a:pPr marL="285750" indent="-285750" algn="l">
              <a:spcBef>
                <a:spcPts val="1200"/>
              </a:spcBef>
              <a:buFont typeface="Wingdings" panose="05000000000000000000" pitchFamily="2" charset="2"/>
              <a:buChar char="Ø"/>
            </a:pPr>
            <a:r>
              <a:rPr lang="en-US" dirty="0" smtClean="0"/>
              <a:t>There </a:t>
            </a:r>
            <a:r>
              <a:rPr lang="en-US" dirty="0"/>
              <a:t>are exclusions for years under 18; years as a student; and years on active duty in the U.S. military.</a:t>
            </a:r>
          </a:p>
          <a:p>
            <a:pPr algn="l">
              <a:spcBef>
                <a:spcPts val="1200"/>
              </a:spcBef>
            </a:pPr>
            <a:r>
              <a:rPr lang="en-US" dirty="0" smtClean="0"/>
              <a:t>There </a:t>
            </a:r>
            <a:r>
              <a:rPr lang="en-US" dirty="0"/>
              <a:t>are substantial benefits if you qualify, including:</a:t>
            </a:r>
          </a:p>
          <a:p>
            <a:pPr marL="285750" indent="-285750">
              <a:spcBef>
                <a:spcPts val="1200"/>
              </a:spcBef>
              <a:buFont typeface="Wingdings" panose="05000000000000000000" pitchFamily="2" charset="2"/>
              <a:buChar char="Ø"/>
            </a:pPr>
            <a:r>
              <a:rPr lang="en-US" dirty="0" smtClean="0"/>
              <a:t>Exemption </a:t>
            </a:r>
            <a:r>
              <a:rPr lang="en-US" dirty="0"/>
              <a:t>from Administrative Fees</a:t>
            </a:r>
          </a:p>
          <a:p>
            <a:pPr marL="285750" indent="-285750">
              <a:spcBef>
                <a:spcPts val="1200"/>
              </a:spcBef>
              <a:buFont typeface="Wingdings" panose="05000000000000000000" pitchFamily="2" charset="2"/>
              <a:buChar char="Ø"/>
            </a:pPr>
            <a:r>
              <a:rPr lang="en-US" dirty="0"/>
              <a:t>An additional 10% of premium subsidy for buy-up policies</a:t>
            </a:r>
          </a:p>
          <a:p>
            <a:pPr marL="285750" indent="-285750">
              <a:spcBef>
                <a:spcPts val="1200"/>
              </a:spcBef>
              <a:buFont typeface="Wingdings" panose="05000000000000000000" pitchFamily="2" charset="2"/>
              <a:buChar char="Ø"/>
            </a:pPr>
            <a:r>
              <a:rPr lang="en-US" dirty="0"/>
              <a:t>Use of the production history of farming operations where you were previously involved in decision making or physical activities</a:t>
            </a:r>
          </a:p>
          <a:p>
            <a:pPr marL="285750" indent="-285750">
              <a:spcBef>
                <a:spcPts val="1200"/>
              </a:spcBef>
              <a:buFont typeface="Wingdings" panose="05000000000000000000" pitchFamily="2" charset="2"/>
              <a:buChar char="Ø"/>
            </a:pPr>
            <a:r>
              <a:rPr lang="en-US" dirty="0"/>
              <a:t>An increase in the substituted yield for yield adjustment from 60% to 80% of the county T-yield</a:t>
            </a:r>
            <a:r>
              <a:rPr lang="en-US" dirty="0" smtClean="0"/>
              <a:t>.</a:t>
            </a:r>
          </a:p>
        </p:txBody>
      </p:sp>
    </p:spTree>
    <p:extLst>
      <p:ext uri="{BB962C8B-B14F-4D97-AF65-F5344CB8AC3E}">
        <p14:creationId xmlns:p14="http://schemas.microsoft.com/office/powerpoint/2010/main" val="548482699"/>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4786" y="5098142"/>
            <a:ext cx="6217920" cy="457200"/>
          </a:xfrm>
        </p:spPr>
        <p:txBody>
          <a:bodyPr/>
          <a:lstStyle/>
          <a:p>
            <a:r>
              <a:rPr lang="en-US" dirty="0" smtClean="0"/>
              <a:t>Explanation &amp; Requirements</a:t>
            </a:r>
            <a:endParaRPr lang="en-US" dirty="0"/>
          </a:p>
        </p:txBody>
      </p:sp>
      <p:sp>
        <p:nvSpPr>
          <p:cNvPr id="4" name="Rectangle 3"/>
          <p:cNvSpPr/>
          <p:nvPr/>
        </p:nvSpPr>
        <p:spPr>
          <a:xfrm>
            <a:off x="414156" y="3381161"/>
            <a:ext cx="4484241" cy="1754326"/>
          </a:xfrm>
          <a:prstGeom prst="rect">
            <a:avLst/>
          </a:prstGeom>
          <a:noFill/>
        </p:spPr>
        <p:txBody>
          <a:bodyPr wrap="none" lIns="91440" tIns="45720" rIns="91440" bIns="45720">
            <a:spAutoFit/>
          </a:bodyPr>
          <a:lstStyle/>
          <a:p>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New Breaking </a:t>
            </a:r>
          </a:p>
          <a:p>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Ground</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1232" y="1172307"/>
            <a:ext cx="6447762" cy="51874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7017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68214" y="948173"/>
            <a:ext cx="10890739" cy="5881610"/>
          </a:xfrm>
          <a:prstGeom prst="rect">
            <a:avLst/>
          </a:prstGeom>
          <a:noFill/>
        </p:spPr>
        <p:txBody>
          <a:bodyPr wrap="square" rtlCol="0">
            <a:spAutoFit/>
          </a:bodyPr>
          <a:lstStyle/>
          <a:p>
            <a:pPr marL="0" lvl="1" indent="0">
              <a:lnSpc>
                <a:spcPct val="90000"/>
              </a:lnSpc>
              <a:buClr>
                <a:schemeClr val="accent3"/>
              </a:buClr>
              <a:buNone/>
              <a:defRPr/>
            </a:pPr>
            <a:r>
              <a:rPr lang="en-US" sz="1600" b="1" dirty="0" smtClean="0">
                <a:cs typeface="Tahoma" pitchFamily="34" charset="0"/>
              </a:rPr>
              <a:t>Definition:</a:t>
            </a:r>
            <a:r>
              <a:rPr lang="en-US" sz="1600" dirty="0">
                <a:cs typeface="Tahoma" pitchFamily="34" charset="0"/>
              </a:rPr>
              <a:t> </a:t>
            </a:r>
            <a:r>
              <a:rPr lang="en-US" sz="1600" dirty="0" smtClean="0">
                <a:cs typeface="Tahoma" pitchFamily="34" charset="0"/>
              </a:rPr>
              <a:t> Acreage </a:t>
            </a:r>
            <a:r>
              <a:rPr lang="en-US" sz="1600" dirty="0">
                <a:cs typeface="Tahoma" pitchFamily="34" charset="0"/>
              </a:rPr>
              <a:t>not planted and harvested in one of the three previous crop </a:t>
            </a:r>
            <a:r>
              <a:rPr lang="en-US" sz="1600" dirty="0" smtClean="0">
                <a:cs typeface="Tahoma" pitchFamily="34" charset="0"/>
              </a:rPr>
              <a:t>years or acreage where the only crop that has been planted and harvested in one of the three previous crop years was a cover, hay, or forage crop.</a:t>
            </a:r>
            <a:endParaRPr lang="en-US" sz="1600" dirty="0">
              <a:cs typeface="Tahoma" pitchFamily="34" charset="0"/>
            </a:endParaRPr>
          </a:p>
          <a:p>
            <a:pPr marL="0" lvl="1" indent="0">
              <a:lnSpc>
                <a:spcPct val="90000"/>
              </a:lnSpc>
              <a:buClr>
                <a:schemeClr val="accent3"/>
              </a:buClr>
              <a:buNone/>
              <a:defRPr/>
            </a:pPr>
            <a:endParaRPr lang="en-US" sz="1600" dirty="0">
              <a:cs typeface="Arial" pitchFamily="34" charset="0"/>
            </a:endParaRPr>
          </a:p>
          <a:p>
            <a:pPr marL="365760" lvl="2" indent="0">
              <a:lnSpc>
                <a:spcPct val="90000"/>
              </a:lnSpc>
              <a:buClr>
                <a:schemeClr val="accent3"/>
              </a:buClr>
              <a:buNone/>
              <a:defRPr/>
            </a:pPr>
            <a:r>
              <a:rPr lang="en-US" sz="1600" b="1" dirty="0" smtClean="0">
                <a:cs typeface="Tahoma" pitchFamily="34" charset="0"/>
              </a:rPr>
              <a:t>Status</a:t>
            </a:r>
            <a:r>
              <a:rPr lang="en-US" sz="1600" dirty="0" smtClean="0">
                <a:cs typeface="Tahoma" pitchFamily="34" charset="0"/>
              </a:rPr>
              <a:t>:  Not </a:t>
            </a:r>
            <a:r>
              <a:rPr lang="en-US" sz="1600" dirty="0">
                <a:cs typeface="Tahoma" pitchFamily="34" charset="0"/>
              </a:rPr>
              <a:t>insurable unless</a:t>
            </a:r>
            <a:r>
              <a:rPr lang="en-US" sz="1600" dirty="0" smtClean="0">
                <a:cs typeface="Tahoma" pitchFamily="34" charset="0"/>
              </a:rPr>
              <a:t>:</a:t>
            </a:r>
          </a:p>
          <a:p>
            <a:pPr marL="365760" lvl="2" indent="0">
              <a:lnSpc>
                <a:spcPct val="90000"/>
              </a:lnSpc>
              <a:buClr>
                <a:schemeClr val="accent3"/>
              </a:buClr>
              <a:buNone/>
              <a:defRPr/>
            </a:pPr>
            <a:endParaRPr lang="en-US" sz="1600" dirty="0">
              <a:cs typeface="Tahoma" pitchFamily="34" charset="0"/>
            </a:endParaRPr>
          </a:p>
          <a:p>
            <a:pPr marL="1165860" lvl="3" indent="-342900">
              <a:lnSpc>
                <a:spcPct val="90000"/>
              </a:lnSpc>
              <a:buClr>
                <a:schemeClr val="tx1"/>
              </a:buClr>
              <a:buFont typeface="Wingdings" pitchFamily="2" charset="2"/>
              <a:buChar char="v"/>
              <a:defRPr/>
            </a:pPr>
            <a:r>
              <a:rPr lang="en-US" sz="1600" dirty="0">
                <a:cs typeface="Tahoma" pitchFamily="34" charset="0"/>
              </a:rPr>
              <a:t>Acres are emerging from CRP within the two most recent crop years</a:t>
            </a:r>
          </a:p>
          <a:p>
            <a:pPr marL="1165860" lvl="3" indent="-342900">
              <a:lnSpc>
                <a:spcPct val="90000"/>
              </a:lnSpc>
              <a:buClr>
                <a:schemeClr val="tx1"/>
              </a:buClr>
              <a:buFont typeface="Wingdings" pitchFamily="2" charset="2"/>
              <a:buChar char="v"/>
              <a:defRPr/>
            </a:pPr>
            <a:r>
              <a:rPr lang="en-US" sz="1600" dirty="0" smtClean="0">
                <a:cs typeface="Tahoma" pitchFamily="34" charset="0"/>
              </a:rPr>
              <a:t>Acreage </a:t>
            </a:r>
            <a:r>
              <a:rPr lang="en-US" sz="1600" dirty="0">
                <a:cs typeface="Tahoma" pitchFamily="34" charset="0"/>
              </a:rPr>
              <a:t>was not planted in at least two of the three previous crop </a:t>
            </a:r>
            <a:r>
              <a:rPr lang="en-US" sz="1600" dirty="0" smtClean="0">
                <a:cs typeface="Tahoma" pitchFamily="34" charset="0"/>
              </a:rPr>
              <a:t>years </a:t>
            </a:r>
            <a:r>
              <a:rPr lang="en-US" sz="1600" dirty="0">
                <a:cs typeface="Tahoma" pitchFamily="34" charset="0"/>
              </a:rPr>
              <a:t>to comply with any other USDA program</a:t>
            </a:r>
          </a:p>
          <a:p>
            <a:pPr marL="1165860" lvl="3" indent="-342900">
              <a:lnSpc>
                <a:spcPct val="90000"/>
              </a:lnSpc>
              <a:buClr>
                <a:schemeClr val="tx1"/>
              </a:buClr>
              <a:buFont typeface="Wingdings" pitchFamily="2" charset="2"/>
              <a:buChar char="v"/>
              <a:defRPr/>
            </a:pPr>
            <a:r>
              <a:rPr lang="en-US" sz="1600" dirty="0">
                <a:cs typeface="Tahoma" pitchFamily="34" charset="0"/>
              </a:rPr>
              <a:t>Such acreage constitutes 5% or less of the insured planted </a:t>
            </a:r>
            <a:r>
              <a:rPr lang="en-US" sz="1600" dirty="0" smtClean="0">
                <a:cs typeface="Tahoma" pitchFamily="34" charset="0"/>
              </a:rPr>
              <a:t>acreage </a:t>
            </a:r>
            <a:r>
              <a:rPr lang="en-US" sz="1600" dirty="0">
                <a:cs typeface="Tahoma" pitchFamily="34" charset="0"/>
              </a:rPr>
              <a:t>in the unit</a:t>
            </a:r>
          </a:p>
          <a:p>
            <a:pPr marL="1165860" lvl="3" indent="-342900">
              <a:lnSpc>
                <a:spcPct val="90000"/>
              </a:lnSpc>
              <a:buClr>
                <a:schemeClr val="tx1"/>
              </a:buClr>
              <a:buFont typeface="Wingdings" pitchFamily="2" charset="2"/>
              <a:buChar char="v"/>
              <a:defRPr/>
            </a:pPr>
            <a:r>
              <a:rPr lang="en-US" sz="1600" dirty="0">
                <a:cs typeface="Tahoma" pitchFamily="34" charset="0"/>
              </a:rPr>
              <a:t>Due to Rotation Requirements</a:t>
            </a:r>
          </a:p>
          <a:p>
            <a:pPr marL="1165860" lvl="3" indent="-342900">
              <a:lnSpc>
                <a:spcPct val="90000"/>
              </a:lnSpc>
              <a:buClr>
                <a:schemeClr val="tx1"/>
              </a:buClr>
              <a:buFont typeface="Wingdings" pitchFamily="2" charset="2"/>
              <a:buChar char="v"/>
              <a:defRPr/>
            </a:pPr>
            <a:r>
              <a:rPr lang="en-US" sz="1600" dirty="0">
                <a:cs typeface="Tahoma" pitchFamily="34" charset="0"/>
              </a:rPr>
              <a:t>Provide us with the following by ARD</a:t>
            </a:r>
          </a:p>
          <a:p>
            <a:pPr marL="2194560" lvl="5" indent="-457200">
              <a:lnSpc>
                <a:spcPct val="90000"/>
              </a:lnSpc>
              <a:buClr>
                <a:schemeClr val="tx1"/>
              </a:buClr>
              <a:buFont typeface="+mj-lt"/>
              <a:buAutoNum type="arabicPeriod"/>
              <a:defRPr/>
            </a:pPr>
            <a:r>
              <a:rPr lang="en-US" sz="1600" dirty="0">
                <a:cs typeface="Tahoma" pitchFamily="34" charset="0"/>
              </a:rPr>
              <a:t>Copy of 578 or 578PP from FSA </a:t>
            </a:r>
            <a:r>
              <a:rPr lang="en-US" sz="1600" dirty="0" smtClean="0">
                <a:cs typeface="Tahoma" pitchFamily="34" charset="0"/>
              </a:rPr>
              <a:t>that lists FSN, Tract, &amp; Field #.</a:t>
            </a:r>
            <a:endParaRPr lang="en-US" sz="1600" dirty="0">
              <a:cs typeface="Tahoma" pitchFamily="34" charset="0"/>
            </a:endParaRPr>
          </a:p>
          <a:p>
            <a:pPr marL="2194560" lvl="5" indent="-457200">
              <a:lnSpc>
                <a:spcPct val="90000"/>
              </a:lnSpc>
              <a:buClr>
                <a:schemeClr val="tx1"/>
              </a:buClr>
              <a:buFont typeface="+mj-lt"/>
              <a:buAutoNum type="arabicPeriod"/>
              <a:defRPr/>
            </a:pPr>
            <a:r>
              <a:rPr lang="en-US" sz="1600" dirty="0">
                <a:cs typeface="Tahoma" pitchFamily="34" charset="0"/>
              </a:rPr>
              <a:t>FSA map marked as to the crop and where crop will be planted on NBG.</a:t>
            </a:r>
          </a:p>
          <a:p>
            <a:pPr marL="2194560" lvl="5" indent="-457200">
              <a:lnSpc>
                <a:spcPct val="90000"/>
              </a:lnSpc>
              <a:buClr>
                <a:schemeClr val="tx1"/>
              </a:buClr>
              <a:buFont typeface="+mj-lt"/>
              <a:buAutoNum type="arabicPeriod"/>
              <a:defRPr/>
            </a:pPr>
            <a:r>
              <a:rPr lang="en-US" sz="1600" dirty="0">
                <a:cs typeface="Tahoma" pitchFamily="34" charset="0"/>
              </a:rPr>
              <a:t>NRCS conservation plan on </a:t>
            </a:r>
            <a:r>
              <a:rPr lang="en-US" sz="1600" dirty="0" smtClean="0">
                <a:cs typeface="Tahoma" pitchFamily="34" charset="0"/>
              </a:rPr>
              <a:t>NBG: You </a:t>
            </a:r>
            <a:r>
              <a:rPr lang="en-US" sz="1600" dirty="0">
                <a:cs typeface="Tahoma" pitchFamily="34" charset="0"/>
              </a:rPr>
              <a:t>must provide documentation that one is, or will be, in </a:t>
            </a:r>
            <a:r>
              <a:rPr lang="en-US" sz="1600" dirty="0" smtClean="0">
                <a:cs typeface="Tahoma" pitchFamily="34" charset="0"/>
              </a:rPr>
              <a:t>place (only one year of proof required). </a:t>
            </a:r>
            <a:r>
              <a:rPr lang="en-US" sz="1600" dirty="0">
                <a:cs typeface="Tahoma" pitchFamily="34" charset="0"/>
              </a:rPr>
              <a:t>If NRCS does not require a conservation plan, you must certify that one is not required</a:t>
            </a:r>
            <a:r>
              <a:rPr lang="en-US" sz="1600" dirty="0" smtClean="0">
                <a:cs typeface="Tahoma" pitchFamily="34" charset="0"/>
              </a:rPr>
              <a:t>.</a:t>
            </a:r>
          </a:p>
          <a:p>
            <a:pPr marL="1280160" lvl="3" indent="-457200">
              <a:lnSpc>
                <a:spcPct val="90000"/>
              </a:lnSpc>
              <a:buClr>
                <a:schemeClr val="tx1"/>
              </a:buClr>
              <a:buFont typeface="Wingdings" pitchFamily="2" charset="2"/>
              <a:buChar char="v"/>
              <a:defRPr/>
            </a:pPr>
            <a:r>
              <a:rPr lang="en-US" sz="1600" dirty="0" smtClean="0">
                <a:cs typeface="Tahoma" pitchFamily="34" charset="0"/>
              </a:rPr>
              <a:t>WA required by SCD if exceeds 320 acres</a:t>
            </a:r>
            <a:endParaRPr lang="en-US" sz="1600" dirty="0">
              <a:cs typeface="Tahoma" pitchFamily="34" charset="0"/>
            </a:endParaRPr>
          </a:p>
          <a:p>
            <a:pPr marL="2080260" lvl="5" indent="-342900">
              <a:lnSpc>
                <a:spcPct val="90000"/>
              </a:lnSpc>
              <a:buClr>
                <a:schemeClr val="accent3"/>
              </a:buClr>
              <a:buFont typeface="+mj-lt"/>
              <a:buAutoNum type="arabicPeriod"/>
              <a:defRPr/>
            </a:pPr>
            <a:endParaRPr lang="en-US" sz="1600" dirty="0">
              <a:cs typeface="Tahoma" pitchFamily="34" charset="0"/>
            </a:endParaRPr>
          </a:p>
          <a:p>
            <a:pPr marL="365760" lvl="2" indent="0">
              <a:lnSpc>
                <a:spcPct val="90000"/>
              </a:lnSpc>
              <a:buClr>
                <a:schemeClr val="accent3"/>
              </a:buClr>
              <a:buNone/>
              <a:defRPr/>
            </a:pPr>
            <a:r>
              <a:rPr lang="en-US" sz="1600" dirty="0">
                <a:cs typeface="Tahoma" pitchFamily="34" charset="0"/>
              </a:rPr>
              <a:t>You will receive </a:t>
            </a:r>
            <a:r>
              <a:rPr lang="en-US" sz="1600" dirty="0" smtClean="0">
                <a:cs typeface="Tahoma" pitchFamily="34" charset="0"/>
              </a:rPr>
              <a:t>either </a:t>
            </a:r>
            <a:r>
              <a:rPr lang="en-US" sz="1600" dirty="0">
                <a:cs typeface="Tahoma" pitchFamily="34" charset="0"/>
              </a:rPr>
              <a:t>80% of county T-Yield or 65% county T-Yield</a:t>
            </a:r>
          </a:p>
          <a:p>
            <a:pPr marL="365760" lvl="2" indent="0">
              <a:lnSpc>
                <a:spcPct val="90000"/>
              </a:lnSpc>
              <a:buClr>
                <a:schemeClr val="accent3"/>
              </a:buClr>
              <a:buNone/>
              <a:defRPr/>
            </a:pPr>
            <a:endParaRPr lang="en-US" sz="1600" dirty="0">
              <a:cs typeface="Tahoma" pitchFamily="34" charset="0"/>
            </a:endParaRPr>
          </a:p>
          <a:p>
            <a:pPr marL="457200">
              <a:lnSpc>
                <a:spcPct val="90000"/>
              </a:lnSpc>
              <a:buClr>
                <a:schemeClr val="accent3"/>
              </a:buClr>
              <a:defRPr/>
            </a:pPr>
            <a:r>
              <a:rPr lang="en-US" sz="1600" dirty="0">
                <a:cs typeface="Tahoma" pitchFamily="34" charset="0"/>
              </a:rPr>
              <a:t>Note: </a:t>
            </a:r>
            <a:r>
              <a:rPr lang="en-US" sz="1600" dirty="0" smtClean="0">
                <a:cs typeface="Tahoma" pitchFamily="34" charset="0"/>
              </a:rPr>
              <a:t> - Production </a:t>
            </a:r>
            <a:r>
              <a:rPr lang="en-US" sz="1600" dirty="0">
                <a:cs typeface="Tahoma" pitchFamily="34" charset="0"/>
              </a:rPr>
              <a:t>must be kept and reported separately only for the first year. </a:t>
            </a:r>
            <a:r>
              <a:rPr lang="en-US" sz="1600" dirty="0" smtClean="0">
                <a:cs typeface="Tahoma" pitchFamily="34" charset="0"/>
              </a:rPr>
              <a:t/>
            </a:r>
            <a:br>
              <a:rPr lang="en-US" sz="1600" dirty="0" smtClean="0">
                <a:cs typeface="Tahoma" pitchFamily="34" charset="0"/>
              </a:rPr>
            </a:br>
            <a:r>
              <a:rPr lang="en-US" sz="1600" dirty="0" smtClean="0">
                <a:cs typeface="Tahoma" pitchFamily="34" charset="0"/>
              </a:rPr>
              <a:t>		- Stay 1 year ahead to avoid land being declared as NBG</a:t>
            </a:r>
          </a:p>
          <a:p>
            <a:pPr marL="457200">
              <a:lnSpc>
                <a:spcPct val="90000"/>
              </a:lnSpc>
              <a:buClr>
                <a:schemeClr val="accent3"/>
              </a:buClr>
              <a:defRPr/>
            </a:pPr>
            <a:r>
              <a:rPr lang="en-US" sz="1600" dirty="0" smtClean="0">
                <a:cs typeface="Tahoma" pitchFamily="34" charset="0"/>
              </a:rPr>
              <a:t>		- Either you or another entity plant a crop on NBG acreage </a:t>
            </a:r>
            <a:endParaRPr lang="en-US" sz="1600" dirty="0">
              <a:cs typeface="Tahoma" pitchFamily="34" charset="0"/>
            </a:endParaRPr>
          </a:p>
          <a:p>
            <a:pPr marL="457200">
              <a:lnSpc>
                <a:spcPct val="90000"/>
              </a:lnSpc>
              <a:buClr>
                <a:schemeClr val="accent3"/>
              </a:buClr>
              <a:defRPr/>
            </a:pPr>
            <a:r>
              <a:rPr lang="en-US" sz="1600" dirty="0" smtClean="0">
                <a:cs typeface="Tahoma" pitchFamily="34" charset="0"/>
              </a:rPr>
              <a:t>		- You do have the option to not insure the first year</a:t>
            </a:r>
            <a:r>
              <a:rPr lang="en-US" dirty="0" smtClean="0">
                <a:cs typeface="Tahoma" pitchFamily="34" charset="0"/>
              </a:rPr>
              <a:t/>
            </a:r>
            <a:br>
              <a:rPr lang="en-US" dirty="0" smtClean="0">
                <a:cs typeface="Tahoma" pitchFamily="34" charset="0"/>
              </a:rPr>
            </a:br>
            <a:r>
              <a:rPr lang="en-US" dirty="0" smtClean="0">
                <a:cs typeface="Tahoma" pitchFamily="34" charset="0"/>
              </a:rPr>
              <a:t>	</a:t>
            </a:r>
            <a:endParaRPr lang="en-US" dirty="0"/>
          </a:p>
        </p:txBody>
      </p:sp>
      <p:sp>
        <p:nvSpPr>
          <p:cNvPr id="5" name="Rectangle 4"/>
          <p:cNvSpPr/>
          <p:nvPr/>
        </p:nvSpPr>
        <p:spPr>
          <a:xfrm>
            <a:off x="0" y="1397"/>
            <a:ext cx="12192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New Breaking Ground</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Tree>
    <p:extLst>
      <p:ext uri="{BB962C8B-B14F-4D97-AF65-F5344CB8AC3E}">
        <p14:creationId xmlns:p14="http://schemas.microsoft.com/office/powerpoint/2010/main" val="3015446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552" y="5070612"/>
            <a:ext cx="6217920" cy="457200"/>
          </a:xfrm>
        </p:spPr>
        <p:txBody>
          <a:bodyPr/>
          <a:lstStyle/>
          <a:p>
            <a:r>
              <a:rPr lang="en-US" dirty="0" smtClean="0"/>
              <a:t>Qualifications</a:t>
            </a:r>
            <a:endParaRPr lang="en-US" dirty="0"/>
          </a:p>
        </p:txBody>
      </p:sp>
      <p:sp>
        <p:nvSpPr>
          <p:cNvPr id="4" name="Rectangle 3"/>
          <p:cNvSpPr/>
          <p:nvPr/>
        </p:nvSpPr>
        <p:spPr>
          <a:xfrm>
            <a:off x="351725" y="3425931"/>
            <a:ext cx="4491422" cy="1754326"/>
          </a:xfrm>
          <a:prstGeom prst="rect">
            <a:avLst/>
          </a:prstGeom>
          <a:noFill/>
        </p:spPr>
        <p:txBody>
          <a:bodyPr wrap="none" lIns="91440" tIns="45720" rIns="91440" bIns="45720">
            <a:spAutoFit/>
          </a:bodyPr>
          <a:lstStyle/>
          <a:p>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New Producer </a:t>
            </a:r>
          </a:p>
          <a:p>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Status</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885"/>
          <a:stretch/>
        </p:blipFill>
        <p:spPr>
          <a:xfrm>
            <a:off x="5286375" y="1324321"/>
            <a:ext cx="6905625" cy="49323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4480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12192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RMA</a:t>
            </a: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New Producer Status Review</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
        <p:nvSpPr>
          <p:cNvPr id="5" name="TextBox 4"/>
          <p:cNvSpPr txBox="1"/>
          <p:nvPr/>
        </p:nvSpPr>
        <p:spPr>
          <a:xfrm>
            <a:off x="492369" y="935053"/>
            <a:ext cx="11207262" cy="6217087"/>
          </a:xfrm>
          <a:prstGeom prst="rect">
            <a:avLst/>
          </a:prstGeom>
          <a:noFill/>
        </p:spPr>
        <p:txBody>
          <a:bodyPr wrap="square" rtlCol="0">
            <a:spAutoFit/>
          </a:bodyPr>
          <a:lstStyle/>
          <a:p>
            <a:pPr marL="285750" indent="-285750">
              <a:buFont typeface="Wingdings" pitchFamily="2" charset="2"/>
              <a:buChar char="v"/>
            </a:pPr>
            <a:r>
              <a:rPr lang="en-US" sz="2000" dirty="0"/>
              <a:t>New producer</a:t>
            </a:r>
          </a:p>
          <a:p>
            <a:pPr marL="800100" lvl="1" indent="-342900">
              <a:buFont typeface="Wingdings" pitchFamily="2" charset="2"/>
              <a:buChar char="§"/>
            </a:pPr>
            <a:r>
              <a:rPr lang="en-US" sz="2000" dirty="0"/>
              <a:t>Has not grown the crop in the county </a:t>
            </a:r>
            <a:r>
              <a:rPr lang="en-US" sz="2000" b="1" dirty="0"/>
              <a:t>OR</a:t>
            </a:r>
            <a:r>
              <a:rPr lang="en-US" sz="2000" dirty="0"/>
              <a:t> has not grown the crop in the county more than two years and can provide acceptable records for years grown</a:t>
            </a:r>
          </a:p>
          <a:p>
            <a:pPr marL="1257300" lvl="2" indent="-342900">
              <a:buFont typeface="Arial" pitchFamily="34" charset="0"/>
              <a:buChar char="•"/>
            </a:pPr>
            <a:r>
              <a:rPr lang="en-US" sz="2000" dirty="0"/>
              <a:t>Receive 100% of T-Yield</a:t>
            </a:r>
          </a:p>
          <a:p>
            <a:pPr marL="800100" lvl="1" indent="-342900">
              <a:buFont typeface="Wingdings" pitchFamily="2" charset="2"/>
              <a:buChar char="§"/>
            </a:pPr>
            <a:r>
              <a:rPr lang="en-US" sz="2000" dirty="0"/>
              <a:t>Has grown crop but not in the past ten years and does not have records</a:t>
            </a:r>
          </a:p>
          <a:p>
            <a:pPr marL="1257300" lvl="2" indent="-342900">
              <a:buFont typeface="Arial" pitchFamily="34" charset="0"/>
              <a:buChar char="•"/>
            </a:pPr>
            <a:r>
              <a:rPr lang="en-US" sz="2000" dirty="0"/>
              <a:t>Submit </a:t>
            </a:r>
            <a:r>
              <a:rPr lang="en-US" sz="2000" dirty="0" smtClean="0"/>
              <a:t>RMA/RO </a:t>
            </a:r>
            <a:r>
              <a:rPr lang="en-US" sz="2000" dirty="0"/>
              <a:t>determine yield request before PRD</a:t>
            </a:r>
          </a:p>
          <a:p>
            <a:pPr marL="1257300" lvl="2" indent="-342900">
              <a:buFont typeface="Arial" pitchFamily="34" charset="0"/>
              <a:buChar char="•"/>
            </a:pPr>
            <a:r>
              <a:rPr lang="en-US" sz="2000" dirty="0"/>
              <a:t>Receive 100% of </a:t>
            </a:r>
            <a:r>
              <a:rPr lang="en-US" sz="2000" dirty="0" smtClean="0"/>
              <a:t>T-Yield</a:t>
            </a:r>
          </a:p>
          <a:p>
            <a:pPr lvl="2"/>
            <a:endParaRPr lang="en-US" sz="2000" dirty="0"/>
          </a:p>
          <a:p>
            <a:pPr marL="285750" indent="-285750">
              <a:buFont typeface="Wingdings" pitchFamily="2" charset="2"/>
              <a:buChar char="v"/>
            </a:pPr>
            <a:r>
              <a:rPr lang="en-US" sz="2000" dirty="0" smtClean="0"/>
              <a:t>RMA uses data mining to verify new producer qualification</a:t>
            </a:r>
          </a:p>
          <a:p>
            <a:pPr marL="800100" lvl="1" indent="-342900">
              <a:buFont typeface="Wingdings" pitchFamily="2" charset="2"/>
              <a:buChar char="§"/>
            </a:pPr>
            <a:r>
              <a:rPr lang="en-US" sz="2000" dirty="0" smtClean="0"/>
              <a:t>FSA records</a:t>
            </a:r>
          </a:p>
          <a:p>
            <a:pPr marL="800100" lvl="1" indent="-342900">
              <a:buFont typeface="Wingdings" pitchFamily="2" charset="2"/>
              <a:buChar char="§"/>
            </a:pPr>
            <a:r>
              <a:rPr lang="en-US" sz="2000" dirty="0" smtClean="0"/>
              <a:t>Company records</a:t>
            </a:r>
          </a:p>
          <a:p>
            <a:pPr marL="800100" lvl="1" indent="-342900">
              <a:buFont typeface="Wingdings" pitchFamily="2" charset="2"/>
              <a:buChar char="§"/>
            </a:pPr>
            <a:r>
              <a:rPr lang="en-US" sz="2000" dirty="0" smtClean="0"/>
              <a:t>API has to verify all new producer status</a:t>
            </a:r>
          </a:p>
          <a:p>
            <a:pPr lvl="3"/>
            <a:endParaRPr lang="en-US" sz="2000" dirty="0" smtClean="0"/>
          </a:p>
          <a:p>
            <a:pPr marL="285750" indent="-285750">
              <a:buFont typeface="Wingdings" pitchFamily="2" charset="2"/>
              <a:buChar char="v"/>
            </a:pPr>
            <a:r>
              <a:rPr lang="en-US" sz="2000" dirty="0" smtClean="0"/>
              <a:t>Penalty</a:t>
            </a:r>
          </a:p>
          <a:p>
            <a:pPr marL="800100" lvl="1" indent="-342900">
              <a:buFont typeface="Wingdings" pitchFamily="2" charset="2"/>
              <a:buChar char="§"/>
            </a:pPr>
            <a:r>
              <a:rPr lang="en-US" sz="2000" dirty="0" smtClean="0"/>
              <a:t>If you did not qualify, by review, and had a claim you will have to pay money back</a:t>
            </a:r>
          </a:p>
          <a:p>
            <a:pPr marL="800100" lvl="1" indent="-342900">
              <a:buFont typeface="Wingdings" pitchFamily="2" charset="2"/>
              <a:buChar char="§"/>
            </a:pPr>
            <a:r>
              <a:rPr lang="en-US" sz="2000" dirty="0" smtClean="0"/>
              <a:t>Should you elect not to pay money back or do not pay by deadline</a:t>
            </a:r>
          </a:p>
          <a:p>
            <a:pPr marL="1257300" lvl="2" indent="-342900">
              <a:buFont typeface="Arial" pitchFamily="34" charset="0"/>
              <a:buChar char="•"/>
            </a:pPr>
            <a:r>
              <a:rPr lang="en-US" sz="2000" dirty="0" smtClean="0"/>
              <a:t>Crop insurance policy will be terminated</a:t>
            </a:r>
          </a:p>
          <a:p>
            <a:pPr marL="1257300" lvl="2" indent="-342900">
              <a:buFont typeface="Arial" pitchFamily="34" charset="0"/>
              <a:buChar char="•"/>
            </a:pPr>
            <a:r>
              <a:rPr lang="en-US" sz="2000" dirty="0" smtClean="0"/>
              <a:t>Put on ITS list</a:t>
            </a:r>
          </a:p>
          <a:p>
            <a:pPr marL="1257300" lvl="2" indent="-342900">
              <a:buFont typeface="Arial" pitchFamily="34" charset="0"/>
              <a:buChar char="•"/>
            </a:pPr>
            <a:r>
              <a:rPr lang="en-US" sz="2000" dirty="0" smtClean="0"/>
              <a:t>Ineligible for certain USDA/FSA program benefits</a:t>
            </a:r>
          </a:p>
          <a:p>
            <a:pPr marL="1200150" lvl="2" indent="-285750">
              <a:buFont typeface="Wingdings" pitchFamily="2" charset="2"/>
              <a:buChar char="v"/>
            </a:pPr>
            <a:endParaRPr lang="en-US" dirty="0"/>
          </a:p>
        </p:txBody>
      </p:sp>
    </p:spTree>
    <p:extLst>
      <p:ext uri="{BB962C8B-B14F-4D97-AF65-F5344CB8AC3E}">
        <p14:creationId xmlns:p14="http://schemas.microsoft.com/office/powerpoint/2010/main" val="3489515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5124" y="5086419"/>
            <a:ext cx="6217920" cy="457200"/>
          </a:xfrm>
        </p:spPr>
        <p:txBody>
          <a:bodyPr/>
          <a:lstStyle/>
          <a:p>
            <a:r>
              <a:rPr lang="en-US" dirty="0" smtClean="0"/>
              <a:t>Requirements </a:t>
            </a:r>
            <a:endParaRPr lang="en-US" dirty="0"/>
          </a:p>
        </p:txBody>
      </p:sp>
      <p:sp>
        <p:nvSpPr>
          <p:cNvPr id="4" name="Rectangle 3"/>
          <p:cNvSpPr/>
          <p:nvPr/>
        </p:nvSpPr>
        <p:spPr>
          <a:xfrm>
            <a:off x="501332" y="3377643"/>
            <a:ext cx="3141886" cy="1754326"/>
          </a:xfrm>
          <a:prstGeom prst="rect">
            <a:avLst/>
          </a:prstGeom>
          <a:noFill/>
        </p:spPr>
        <p:txBody>
          <a:bodyPr wrap="none" lIns="91440" tIns="45720" rIns="91440" bIns="45720">
            <a:spAutoFit/>
          </a:bodyPr>
          <a:lstStyle/>
          <a:p>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Replant </a:t>
            </a:r>
          </a:p>
          <a:p>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Payments</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462" y="1043355"/>
            <a:ext cx="7069013" cy="55215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8230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12192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Replant Payments</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
        <p:nvSpPr>
          <p:cNvPr id="5" name="TextBox 4"/>
          <p:cNvSpPr txBox="1"/>
          <p:nvPr/>
        </p:nvSpPr>
        <p:spPr>
          <a:xfrm>
            <a:off x="504092" y="1606063"/>
            <a:ext cx="11254154" cy="2400657"/>
          </a:xfrm>
          <a:prstGeom prst="rect">
            <a:avLst/>
          </a:prstGeom>
          <a:noFill/>
        </p:spPr>
        <p:txBody>
          <a:bodyPr wrap="square" rtlCol="0">
            <a:spAutoFit/>
          </a:bodyPr>
          <a:lstStyle/>
          <a:p>
            <a:pPr marL="742950" lvl="1" indent="-285750"/>
            <a:endParaRPr lang="en-US" sz="2000" dirty="0"/>
          </a:p>
          <a:p>
            <a:pPr marL="285750" indent="-285750">
              <a:buFont typeface="Wingdings" pitchFamily="2" charset="2"/>
              <a:buChar char="v"/>
            </a:pPr>
            <a:r>
              <a:rPr lang="en-US" sz="2000" dirty="0" smtClean="0"/>
              <a:t>Must submit a timely notice of loss and an adjuster must give you an approval </a:t>
            </a:r>
            <a:r>
              <a:rPr lang="en-US" sz="2000" b="1" dirty="0" smtClean="0"/>
              <a:t>BEFORE</a:t>
            </a:r>
            <a:r>
              <a:rPr lang="en-US" sz="2000" dirty="0" smtClean="0"/>
              <a:t> crop is replanted</a:t>
            </a:r>
          </a:p>
          <a:p>
            <a:pPr marL="285750" indent="-285750">
              <a:spcBef>
                <a:spcPts val="1800"/>
              </a:spcBef>
              <a:buFont typeface="Wingdings" pitchFamily="2" charset="2"/>
              <a:buChar char="v"/>
            </a:pPr>
            <a:r>
              <a:rPr lang="en-US" sz="2000" dirty="0" smtClean="0"/>
              <a:t>20/20 rule applies</a:t>
            </a:r>
          </a:p>
          <a:p>
            <a:pPr marL="742950" lvl="1" indent="-285750">
              <a:buFont typeface="Wingdings" pitchFamily="2" charset="2"/>
              <a:buChar char="§"/>
            </a:pPr>
            <a:r>
              <a:rPr lang="en-US" sz="2000" dirty="0" smtClean="0"/>
              <a:t>Must replant a minimum of 20% of unit or 20 acres whichever is lesser</a:t>
            </a:r>
          </a:p>
          <a:p>
            <a:pPr marL="342900" indent="-342900">
              <a:spcBef>
                <a:spcPts val="1800"/>
              </a:spcBef>
              <a:buFont typeface="Wingdings" panose="05000000000000000000" pitchFamily="2" charset="2"/>
              <a:buChar char="v"/>
            </a:pPr>
            <a:r>
              <a:rPr lang="en-US" sz="2000" dirty="0" smtClean="0"/>
              <a:t>Do NOT replant before you speak with an adjuster.</a:t>
            </a:r>
            <a:endParaRPr lang="en-US" sz="2000" dirty="0"/>
          </a:p>
        </p:txBody>
      </p:sp>
    </p:spTree>
    <p:extLst>
      <p:ext uri="{BB962C8B-B14F-4D97-AF65-F5344CB8AC3E}">
        <p14:creationId xmlns:p14="http://schemas.microsoft.com/office/powerpoint/2010/main" val="3495727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9662" y="3332818"/>
            <a:ext cx="3358227" cy="1754326"/>
          </a:xfrm>
          <a:prstGeom prst="rect">
            <a:avLst/>
          </a:prstGeom>
          <a:noFill/>
        </p:spPr>
        <p:txBody>
          <a:bodyPr wrap="none" lIns="91440" tIns="45720" rIns="91440" bIns="45720">
            <a:spAutoFit/>
          </a:bodyPr>
          <a:lstStyle/>
          <a:p>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Enterprise </a:t>
            </a:r>
          </a:p>
          <a:p>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Units</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2676" y="957139"/>
            <a:ext cx="7131317" cy="55726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4496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 y="0"/>
            <a:ext cx="12192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Enterprise Units</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
        <p:nvSpPr>
          <p:cNvPr id="5" name="TextBox 4"/>
          <p:cNvSpPr txBox="1"/>
          <p:nvPr/>
        </p:nvSpPr>
        <p:spPr>
          <a:xfrm>
            <a:off x="554426" y="1178223"/>
            <a:ext cx="11207262" cy="5478423"/>
          </a:xfrm>
          <a:prstGeom prst="rect">
            <a:avLst/>
          </a:prstGeom>
          <a:noFill/>
        </p:spPr>
        <p:txBody>
          <a:bodyPr wrap="square" rtlCol="0">
            <a:spAutoFit/>
          </a:bodyPr>
          <a:lstStyle/>
          <a:p>
            <a:pPr marL="285750" indent="-285750">
              <a:buFont typeface="Wingdings" pitchFamily="2" charset="2"/>
              <a:buChar char="v"/>
            </a:pPr>
            <a:r>
              <a:rPr lang="en-US" sz="2000" dirty="0" smtClean="0"/>
              <a:t>Enterprise Unit- all farms in a county combined into one unit</a:t>
            </a:r>
          </a:p>
          <a:p>
            <a:pPr marL="800100" lvl="1" indent="-342900">
              <a:buFont typeface="Wingdings" panose="05000000000000000000" pitchFamily="2" charset="2"/>
              <a:buChar char="Ø"/>
            </a:pPr>
            <a:r>
              <a:rPr lang="en-US" sz="2000" dirty="0" smtClean="0"/>
              <a:t>New with the 2014 Farm Bill – You can have separate enterprise units for irrigated and non-irrigated practice.</a:t>
            </a:r>
          </a:p>
          <a:p>
            <a:pPr marL="1257300" lvl="2" indent="-342900">
              <a:buFont typeface="Wingdings" panose="05000000000000000000" pitchFamily="2" charset="2"/>
              <a:buChar char="§"/>
            </a:pPr>
            <a:r>
              <a:rPr lang="en-US" sz="2000" dirty="0" smtClean="0"/>
              <a:t>You can have different levels of coverage on your irrigated and non-irrigated grain crops.</a:t>
            </a:r>
          </a:p>
          <a:p>
            <a:pPr marL="1257300" lvl="2" indent="-342900">
              <a:buFont typeface="Wingdings" panose="05000000000000000000" pitchFamily="2" charset="2"/>
              <a:buChar char="§"/>
            </a:pPr>
            <a:r>
              <a:rPr lang="en-US" sz="2000" dirty="0" smtClean="0"/>
              <a:t>Both practices must qualify separately for the enterprise unit.</a:t>
            </a:r>
          </a:p>
          <a:p>
            <a:pPr marL="285750" indent="-285750">
              <a:spcBef>
                <a:spcPts val="1200"/>
              </a:spcBef>
              <a:buFont typeface="Wingdings" pitchFamily="2" charset="2"/>
              <a:buChar char="v"/>
            </a:pPr>
            <a:r>
              <a:rPr lang="en-US" sz="2000" dirty="0" smtClean="0"/>
              <a:t>Additional 60% Discount</a:t>
            </a:r>
          </a:p>
          <a:p>
            <a:pPr marL="285750" indent="-285750">
              <a:spcBef>
                <a:spcPts val="1200"/>
              </a:spcBef>
              <a:buFont typeface="Wingdings" pitchFamily="2" charset="2"/>
              <a:buChar char="v"/>
            </a:pPr>
            <a:r>
              <a:rPr lang="en-US" sz="2000" dirty="0" smtClean="0"/>
              <a:t>Qualifications</a:t>
            </a:r>
          </a:p>
          <a:p>
            <a:pPr marL="742950" lvl="1" indent="-285750">
              <a:buFont typeface="Wingdings" pitchFamily="2" charset="2"/>
              <a:buChar char="§"/>
            </a:pPr>
            <a:r>
              <a:rPr lang="en-US" sz="2000" dirty="0" smtClean="0"/>
              <a:t>Plant on at least 2 FSN’s</a:t>
            </a:r>
          </a:p>
          <a:p>
            <a:pPr marL="742950" lvl="1" indent="-285750">
              <a:buFont typeface="Wingdings" pitchFamily="2" charset="2"/>
              <a:buChar char="§"/>
            </a:pPr>
            <a:r>
              <a:rPr lang="en-US" sz="2000" dirty="0" smtClean="0"/>
              <a:t>A minimum of 20 acres or 20% of the unit planted, whichever is the lesser, on at least two FSN’s or an aggregate (multiple) of farms</a:t>
            </a:r>
          </a:p>
          <a:p>
            <a:pPr marL="742950" lvl="1" indent="-285750">
              <a:buFont typeface="Wingdings" pitchFamily="2" charset="2"/>
              <a:buChar char="§"/>
            </a:pPr>
            <a:r>
              <a:rPr lang="en-US" sz="2000" dirty="0" smtClean="0"/>
              <a:t>660 acres on a single FSN</a:t>
            </a:r>
          </a:p>
          <a:p>
            <a:pPr marL="285750" indent="-285750">
              <a:spcBef>
                <a:spcPts val="1200"/>
              </a:spcBef>
              <a:buFont typeface="Wingdings" pitchFamily="2" charset="2"/>
              <a:buChar char="v"/>
            </a:pPr>
            <a:r>
              <a:rPr lang="en-US" sz="2000" dirty="0" smtClean="0"/>
              <a:t>Examples:</a:t>
            </a:r>
          </a:p>
          <a:p>
            <a:pPr marL="742950" lvl="1" indent="-285750">
              <a:buFont typeface="Wingdings" pitchFamily="2" charset="2"/>
              <a:buChar char="§"/>
            </a:pPr>
            <a:r>
              <a:rPr lang="en-US" sz="2000" dirty="0" smtClean="0"/>
              <a:t>Qualifies: FSN 1 – </a:t>
            </a:r>
            <a:r>
              <a:rPr lang="en-US" sz="2000" dirty="0"/>
              <a:t>8 acres, FSN 2 – 2 </a:t>
            </a:r>
            <a:r>
              <a:rPr lang="en-US" sz="2000" dirty="0" smtClean="0"/>
              <a:t>acres</a:t>
            </a:r>
            <a:endParaRPr lang="en-US" sz="2000" dirty="0"/>
          </a:p>
          <a:p>
            <a:pPr marL="742950" lvl="1" indent="-285750">
              <a:buFont typeface="Wingdings" pitchFamily="2" charset="2"/>
              <a:buChar char="§"/>
            </a:pPr>
            <a:r>
              <a:rPr lang="en-US" sz="2000" dirty="0" smtClean="0"/>
              <a:t>Qualifies: FSN 1 – </a:t>
            </a:r>
            <a:r>
              <a:rPr lang="en-US" sz="2000" dirty="0"/>
              <a:t>8 acres, FSN 2 – 1 </a:t>
            </a:r>
            <a:r>
              <a:rPr lang="en-US" sz="2000" dirty="0" smtClean="0"/>
              <a:t>acre</a:t>
            </a:r>
            <a:r>
              <a:rPr lang="en-US" sz="2000" dirty="0"/>
              <a:t>, FSN 3 – 1 acres</a:t>
            </a:r>
          </a:p>
          <a:p>
            <a:pPr marL="800100" lvl="1" indent="-342900">
              <a:buFont typeface="Wingdings" pitchFamily="2" charset="2"/>
              <a:buChar char="§"/>
            </a:pPr>
            <a:r>
              <a:rPr lang="en-US" sz="2000" b="1" dirty="0" smtClean="0"/>
              <a:t>DOES NOT QUALIFY</a:t>
            </a:r>
            <a:r>
              <a:rPr lang="en-US" sz="2000" dirty="0" smtClean="0"/>
              <a:t>: FSN 1 – 9 acres, FSN 2 – 1 acre	</a:t>
            </a:r>
            <a:endParaRPr lang="en-US" sz="2000" dirty="0"/>
          </a:p>
        </p:txBody>
      </p:sp>
    </p:spTree>
    <p:extLst>
      <p:ext uri="{BB962C8B-B14F-4D97-AF65-F5344CB8AC3E}">
        <p14:creationId xmlns:p14="http://schemas.microsoft.com/office/powerpoint/2010/main" val="1496199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669612"/>
            <a:ext cx="12191999"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Prevented Plant Claim Procedure</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TextBox 4"/>
          <p:cNvSpPr txBox="1"/>
          <p:nvPr/>
        </p:nvSpPr>
        <p:spPr>
          <a:xfrm>
            <a:off x="268449" y="1770077"/>
            <a:ext cx="11660696" cy="4170372"/>
          </a:xfrm>
          <a:prstGeom prst="rect">
            <a:avLst/>
          </a:prstGeom>
          <a:noFill/>
        </p:spPr>
        <p:txBody>
          <a:bodyPr wrap="square" rtlCol="0">
            <a:spAutoFit/>
          </a:bodyPr>
          <a:lstStyle/>
          <a:p>
            <a:pPr marL="285750" indent="-285750">
              <a:spcBef>
                <a:spcPts val="600"/>
              </a:spcBef>
              <a:buFont typeface="Arial" pitchFamily="34" charset="0"/>
              <a:buChar char="•"/>
            </a:pPr>
            <a:r>
              <a:rPr lang="en-US" sz="2000" dirty="0" smtClean="0"/>
              <a:t>Timely notice loss</a:t>
            </a:r>
          </a:p>
          <a:p>
            <a:pPr marL="742950" lvl="1" indent="-285750">
              <a:spcBef>
                <a:spcPts val="600"/>
              </a:spcBef>
              <a:buFont typeface="Arial" pitchFamily="34" charset="0"/>
              <a:buChar char="•"/>
            </a:pPr>
            <a:r>
              <a:rPr lang="en-US" sz="2000" dirty="0" smtClean="0"/>
              <a:t>Within 72 hours of late plant date or final plant date if no late plant date exists or within 72 hours of your decision not to plant</a:t>
            </a:r>
          </a:p>
          <a:p>
            <a:pPr marL="285750" indent="-285750">
              <a:spcBef>
                <a:spcPts val="600"/>
              </a:spcBef>
              <a:buFont typeface="Arial" pitchFamily="34" charset="0"/>
              <a:buChar char="•"/>
            </a:pPr>
            <a:r>
              <a:rPr lang="en-US" sz="2000" dirty="0" smtClean="0"/>
              <a:t>20/20 rule applies</a:t>
            </a:r>
          </a:p>
          <a:p>
            <a:pPr marL="285750" indent="-285750">
              <a:spcBef>
                <a:spcPts val="600"/>
              </a:spcBef>
              <a:buFont typeface="Arial" pitchFamily="34" charset="0"/>
              <a:buChar char="•"/>
            </a:pPr>
            <a:r>
              <a:rPr lang="en-US" sz="2000" dirty="0" smtClean="0"/>
              <a:t>Acres planted, not insured, and intended for another use </a:t>
            </a:r>
            <a:r>
              <a:rPr lang="en-US" sz="2000" u="sng" dirty="0" smtClean="0"/>
              <a:t>will count</a:t>
            </a:r>
            <a:r>
              <a:rPr lang="en-US" sz="2000" dirty="0" smtClean="0"/>
              <a:t> against eligible acres.</a:t>
            </a:r>
          </a:p>
          <a:p>
            <a:pPr marL="285750" indent="-285750">
              <a:spcBef>
                <a:spcPts val="600"/>
              </a:spcBef>
              <a:buFont typeface="Arial" pitchFamily="34" charset="0"/>
              <a:buChar char="•"/>
            </a:pPr>
            <a:r>
              <a:rPr lang="en-US" sz="2000" dirty="0" smtClean="0"/>
              <a:t>Black Dirt Policy</a:t>
            </a:r>
          </a:p>
          <a:p>
            <a:pPr marL="285750" indent="-285750">
              <a:spcBef>
                <a:spcPts val="600"/>
              </a:spcBef>
              <a:buFont typeface="Arial" pitchFamily="34" charset="0"/>
              <a:buChar char="•"/>
            </a:pPr>
            <a:r>
              <a:rPr lang="en-US" sz="2000" dirty="0" smtClean="0"/>
              <a:t>Cover Crops</a:t>
            </a:r>
          </a:p>
          <a:p>
            <a:pPr marL="742950" lvl="1" indent="-285750">
              <a:spcBef>
                <a:spcPts val="600"/>
              </a:spcBef>
              <a:buFont typeface="Arial" pitchFamily="34" charset="0"/>
              <a:buChar char="•"/>
            </a:pPr>
            <a:r>
              <a:rPr lang="en-US" sz="2000" dirty="0" smtClean="0"/>
              <a:t>Call us if you plan to plant a cover crop</a:t>
            </a:r>
          </a:p>
          <a:p>
            <a:pPr marL="742950" lvl="1" indent="-285750">
              <a:spcBef>
                <a:spcPts val="600"/>
              </a:spcBef>
              <a:buFont typeface="Arial" pitchFamily="34" charset="0"/>
              <a:buChar char="•"/>
            </a:pPr>
            <a:r>
              <a:rPr lang="en-US" sz="2000" dirty="0" smtClean="0"/>
              <a:t>Soybeans  as a  cover crop</a:t>
            </a:r>
          </a:p>
          <a:p>
            <a:pPr marL="1200150" lvl="2" indent="-285750">
              <a:spcBef>
                <a:spcPts val="600"/>
              </a:spcBef>
              <a:buFont typeface="Arial" pitchFamily="34" charset="0"/>
              <a:buChar char="•"/>
            </a:pPr>
            <a:r>
              <a:rPr lang="en-US" sz="2000" dirty="0" smtClean="0"/>
              <a:t>Written recommendation from an agricultural expert</a:t>
            </a:r>
          </a:p>
          <a:p>
            <a:pPr marL="1200150" lvl="2" indent="-285750">
              <a:spcBef>
                <a:spcPts val="600"/>
              </a:spcBef>
              <a:buFont typeface="Arial" pitchFamily="34" charset="0"/>
              <a:buChar char="•"/>
            </a:pPr>
            <a:r>
              <a:rPr lang="en-US" sz="2000" dirty="0" smtClean="0"/>
              <a:t>Should not be planted during late plant period</a:t>
            </a:r>
            <a:endParaRPr lang="en-US" sz="2000" dirty="0"/>
          </a:p>
        </p:txBody>
      </p:sp>
    </p:spTree>
    <p:extLst>
      <p:ext uri="{BB962C8B-B14F-4D97-AF65-F5344CB8AC3E}">
        <p14:creationId xmlns:p14="http://schemas.microsoft.com/office/powerpoint/2010/main" val="156241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234461" y="2092295"/>
            <a:ext cx="8815754" cy="2308324"/>
          </a:xfrm>
          <a:prstGeom prst="rect">
            <a:avLst/>
          </a:prstGeom>
          <a:noFill/>
        </p:spPr>
        <p:txBody>
          <a:bodyPr wrap="square" lIns="91440" tIns="45720" rIns="91440" bIns="45720">
            <a:spAutoFit/>
          </a:bodyPr>
          <a:lstStyle/>
          <a:p>
            <a:r>
              <a:rPr lang="en-US" sz="4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rPr>
              <a:t>We appreciate the opportunity to serve your crop insurance needs.</a:t>
            </a:r>
            <a:endParaRPr lang="en-US" sz="4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endParaRPr>
          </a:p>
        </p:txBody>
      </p:sp>
    </p:spTree>
    <p:extLst>
      <p:ext uri="{BB962C8B-B14F-4D97-AF65-F5344CB8AC3E}">
        <p14:creationId xmlns:p14="http://schemas.microsoft.com/office/powerpoint/2010/main" val="3998718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5129"/>
            <a:ext cx="12192000" cy="923330"/>
          </a:xfrm>
          <a:prstGeom prst="rect">
            <a:avLst/>
          </a:prstGeom>
        </p:spPr>
        <p:txBody>
          <a:bodyPr wrap="square">
            <a:spAutoFit/>
          </a:bodyPr>
          <a:lstStyle/>
          <a:p>
            <a:pPr lvl="0" algn="ctr"/>
            <a:r>
              <a:rPr lang="en-US" sz="5400" b="1" dirty="0" smtClean="0">
                <a:ln w="17780" cmpd="sng">
                  <a:solidFill>
                    <a:srgbClr val="52AC97">
                      <a:tint val="3000"/>
                    </a:srgbClr>
                  </a:solidFill>
                  <a:prstDash val="solid"/>
                  <a:miter lim="800000"/>
                </a:ln>
                <a:solidFill>
                  <a:schemeClr val="accent1">
                    <a:lumMod val="60000"/>
                    <a:lumOff val="40000"/>
                  </a:schemeClr>
                </a:solidFill>
                <a:effectLst>
                  <a:outerShdw blurRad="55000" dist="50800" dir="5400000" algn="tl">
                    <a:srgbClr val="000000">
                      <a:alpha val="33000"/>
                    </a:srgbClr>
                  </a:outerShdw>
                </a:effectLst>
              </a:rPr>
              <a:t>Double Crop Verification</a:t>
            </a:r>
            <a:endParaRPr lang="en-US" sz="5400" b="1" dirty="0">
              <a:ln w="17780" cmpd="sng">
                <a:solidFill>
                  <a:srgbClr val="52AC97">
                    <a:tint val="3000"/>
                  </a:srgbClr>
                </a:solidFill>
                <a:prstDash val="solid"/>
                <a:miter lim="800000"/>
              </a:ln>
              <a:solidFill>
                <a:schemeClr val="accent1">
                  <a:lumMod val="60000"/>
                  <a:lumOff val="40000"/>
                </a:schemeClr>
              </a:solidFill>
              <a:effectLst>
                <a:outerShdw blurRad="55000" dist="50800" dir="5400000" algn="tl">
                  <a:srgbClr val="000000">
                    <a:alpha val="33000"/>
                  </a:srgbClr>
                </a:outerShdw>
              </a:effectLst>
            </a:endParaRPr>
          </a:p>
        </p:txBody>
      </p:sp>
      <p:sp>
        <p:nvSpPr>
          <p:cNvPr id="4" name="TextBox 3"/>
          <p:cNvSpPr txBox="1"/>
          <p:nvPr/>
        </p:nvSpPr>
        <p:spPr>
          <a:xfrm>
            <a:off x="586154" y="1840526"/>
            <a:ext cx="11267127" cy="4401205"/>
          </a:xfrm>
          <a:prstGeom prst="rect">
            <a:avLst/>
          </a:prstGeom>
          <a:noFill/>
        </p:spPr>
        <p:txBody>
          <a:bodyPr wrap="square" rtlCol="0">
            <a:spAutoFit/>
          </a:bodyPr>
          <a:lstStyle/>
          <a:p>
            <a:pPr marL="285750" indent="-285750" algn="just">
              <a:buFont typeface="Arial" pitchFamily="34" charset="0"/>
              <a:buChar char="•"/>
            </a:pPr>
            <a:r>
              <a:rPr lang="en-US" sz="2000" dirty="0"/>
              <a:t>Policy language states that in order for a producer to receive two 100% payments in a crop year, the policy holder must provide acceptable records of acreage and production that show the policyholder double cropped acreage in </a:t>
            </a:r>
            <a:r>
              <a:rPr lang="en-US" sz="2000" dirty="0" smtClean="0"/>
              <a:t>at least </a:t>
            </a:r>
            <a:r>
              <a:rPr lang="en-US" sz="2000" dirty="0"/>
              <a:t>two of the last four crop years in which the crop was planted.</a:t>
            </a:r>
          </a:p>
          <a:p>
            <a:pPr marL="285750" indent="-285750">
              <a:spcBef>
                <a:spcPts val="1200"/>
              </a:spcBef>
              <a:buFont typeface="Arial" pitchFamily="34" charset="0"/>
              <a:buChar char="•"/>
            </a:pPr>
            <a:r>
              <a:rPr lang="en-US" sz="2000" dirty="0" smtClean="0"/>
              <a:t>Proof of Production</a:t>
            </a:r>
          </a:p>
          <a:p>
            <a:pPr marL="742950" lvl="1" indent="-285750">
              <a:spcBef>
                <a:spcPts val="600"/>
              </a:spcBef>
              <a:buFont typeface="Arial" pitchFamily="34" charset="0"/>
              <a:buChar char="•"/>
            </a:pPr>
            <a:r>
              <a:rPr lang="en-US" sz="2000" dirty="0" smtClean="0"/>
              <a:t>Obtain settlement sheet from buyer</a:t>
            </a:r>
          </a:p>
          <a:p>
            <a:pPr marL="1200150" lvl="2" indent="-285750">
              <a:spcBef>
                <a:spcPts val="600"/>
              </a:spcBef>
              <a:buFont typeface="Arial" pitchFamily="34" charset="0"/>
              <a:buChar char="•"/>
            </a:pPr>
            <a:r>
              <a:rPr lang="en-US" sz="2000" dirty="0" smtClean="0"/>
              <a:t>Retain in a crop year folder </a:t>
            </a:r>
          </a:p>
          <a:p>
            <a:pPr marL="1200150" lvl="2" indent="-285750">
              <a:spcBef>
                <a:spcPts val="600"/>
              </a:spcBef>
              <a:buFont typeface="Arial" pitchFamily="34" charset="0"/>
              <a:buChar char="•"/>
            </a:pPr>
            <a:r>
              <a:rPr lang="en-US" sz="2000" dirty="0" smtClean="0"/>
              <a:t>Or we will retain for you</a:t>
            </a:r>
          </a:p>
          <a:p>
            <a:pPr marL="742950" lvl="1" indent="-285750">
              <a:spcBef>
                <a:spcPts val="600"/>
              </a:spcBef>
              <a:buFont typeface="Arial" pitchFamily="34" charset="0"/>
              <a:buChar char="•"/>
            </a:pPr>
            <a:r>
              <a:rPr lang="en-US" sz="2000" dirty="0" smtClean="0"/>
              <a:t>For production not sold, acceptable farm management records must be retained</a:t>
            </a:r>
            <a:r>
              <a:rPr lang="en-US" sz="2000" dirty="0" smtClean="0"/>
              <a:t>.</a:t>
            </a:r>
          </a:p>
          <a:p>
            <a:pPr marL="742950" lvl="1" indent="-285750">
              <a:spcBef>
                <a:spcPts val="600"/>
              </a:spcBef>
              <a:buFont typeface="Arial" pitchFamily="34" charset="0"/>
              <a:buChar char="•"/>
            </a:pPr>
            <a:endParaRPr lang="en-US" sz="2000" dirty="0"/>
          </a:p>
          <a:p>
            <a:pPr marL="0" lvl="1">
              <a:spcBef>
                <a:spcPts val="600"/>
              </a:spcBef>
            </a:pPr>
            <a:r>
              <a:rPr lang="en-US" sz="2000" dirty="0" smtClean="0"/>
              <a:t>We appreciate all the cooperation with the campaign to relax these requirements.  We will keep you updated.</a:t>
            </a:r>
          </a:p>
        </p:txBody>
      </p:sp>
    </p:spTree>
    <p:extLst>
      <p:ext uri="{BB962C8B-B14F-4D97-AF65-F5344CB8AC3E}">
        <p14:creationId xmlns:p14="http://schemas.microsoft.com/office/powerpoint/2010/main" val="4200680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5129"/>
            <a:ext cx="12191999" cy="923330"/>
          </a:xfrm>
          <a:prstGeom prst="rect">
            <a:avLst/>
          </a:prstGeom>
        </p:spPr>
        <p:txBody>
          <a:bodyPr wrap="square">
            <a:spAutoFit/>
          </a:bodyPr>
          <a:lstStyle/>
          <a:p>
            <a:pPr lvl="0" algn="ctr"/>
            <a:r>
              <a:rPr lang="en-US" sz="5400" b="1" dirty="0" smtClean="0">
                <a:ln w="17780" cmpd="sng">
                  <a:solidFill>
                    <a:srgbClr val="52AC97">
                      <a:tint val="3000"/>
                    </a:srgbClr>
                  </a:solidFill>
                  <a:prstDash val="solid"/>
                  <a:miter lim="800000"/>
                </a:ln>
                <a:gradFill>
                  <a:gsLst>
                    <a:gs pos="10000">
                      <a:srgbClr val="52AC97">
                        <a:tint val="63000"/>
                        <a:sat val="105000"/>
                      </a:srgbClr>
                    </a:gs>
                    <a:gs pos="90000">
                      <a:srgbClr val="52AC97">
                        <a:shade val="50000"/>
                        <a:satMod val="100000"/>
                      </a:srgbClr>
                    </a:gs>
                  </a:gsLst>
                  <a:lin ang="5400000"/>
                </a:gradFill>
                <a:effectLst>
                  <a:outerShdw blurRad="55000" dist="50800" dir="5400000" algn="tl">
                    <a:srgbClr val="000000">
                      <a:alpha val="33000"/>
                    </a:srgbClr>
                  </a:outerShdw>
                </a:effectLst>
              </a:rPr>
              <a:t>Corn Silage </a:t>
            </a:r>
            <a:endParaRPr lang="en-US" sz="5400" b="1" dirty="0">
              <a:ln w="17780" cmpd="sng">
                <a:solidFill>
                  <a:srgbClr val="52AC97">
                    <a:tint val="3000"/>
                  </a:srgbClr>
                </a:solidFill>
                <a:prstDash val="solid"/>
                <a:miter lim="800000"/>
              </a:ln>
              <a:gradFill>
                <a:gsLst>
                  <a:gs pos="10000">
                    <a:srgbClr val="52AC97">
                      <a:tint val="63000"/>
                      <a:sat val="105000"/>
                    </a:srgbClr>
                  </a:gs>
                  <a:gs pos="90000">
                    <a:srgbClr val="52AC97">
                      <a:shade val="50000"/>
                      <a:satMod val="100000"/>
                    </a:srgbClr>
                  </a:gs>
                </a:gsLst>
                <a:lin ang="5400000"/>
              </a:gradFill>
              <a:effectLst>
                <a:outerShdw blurRad="55000" dist="50800" dir="5400000" algn="tl">
                  <a:srgbClr val="000000">
                    <a:alpha val="33000"/>
                  </a:srgbClr>
                </a:outerShdw>
              </a:effectLst>
            </a:endParaRPr>
          </a:p>
        </p:txBody>
      </p:sp>
      <p:sp>
        <p:nvSpPr>
          <p:cNvPr id="3" name="TextBox 2"/>
          <p:cNvSpPr txBox="1"/>
          <p:nvPr/>
        </p:nvSpPr>
        <p:spPr>
          <a:xfrm>
            <a:off x="914400" y="1723295"/>
            <a:ext cx="8896354" cy="3862596"/>
          </a:xfrm>
          <a:prstGeom prst="rect">
            <a:avLst/>
          </a:prstGeom>
          <a:noFill/>
        </p:spPr>
        <p:txBody>
          <a:bodyPr wrap="square" rtlCol="0">
            <a:spAutoFit/>
          </a:bodyPr>
          <a:lstStyle/>
          <a:p>
            <a:pPr marL="285750" indent="-285750">
              <a:spcBef>
                <a:spcPts val="600"/>
              </a:spcBef>
              <a:buFont typeface="Arial" pitchFamily="34" charset="0"/>
              <a:buChar char="•"/>
            </a:pPr>
            <a:r>
              <a:rPr lang="en-US" sz="2000" dirty="0" smtClean="0"/>
              <a:t>Insure as grain/chop for silage</a:t>
            </a:r>
          </a:p>
          <a:p>
            <a:pPr marL="742950" lvl="1" indent="-285750">
              <a:spcBef>
                <a:spcPts val="600"/>
              </a:spcBef>
              <a:buFont typeface="Arial" pitchFamily="34" charset="0"/>
              <a:buChar char="•"/>
            </a:pPr>
            <a:r>
              <a:rPr lang="en-US" sz="2000" dirty="0" smtClean="0"/>
              <a:t>Appraisal must be done</a:t>
            </a:r>
          </a:p>
          <a:p>
            <a:pPr marL="285750" indent="-285750">
              <a:spcBef>
                <a:spcPts val="600"/>
              </a:spcBef>
              <a:buFont typeface="Arial" pitchFamily="34" charset="0"/>
              <a:buChar char="•"/>
            </a:pPr>
            <a:r>
              <a:rPr lang="en-US" sz="2000" dirty="0" smtClean="0"/>
              <a:t>Insure as silage/chop for silage</a:t>
            </a:r>
          </a:p>
          <a:p>
            <a:pPr marL="742950" lvl="1" indent="-285750">
              <a:spcBef>
                <a:spcPts val="600"/>
              </a:spcBef>
              <a:buFont typeface="Arial" pitchFamily="34" charset="0"/>
              <a:buChar char="•"/>
            </a:pPr>
            <a:r>
              <a:rPr lang="en-US" sz="2000" dirty="0" smtClean="0"/>
              <a:t>Loss</a:t>
            </a:r>
          </a:p>
          <a:p>
            <a:pPr marL="1200150" lvl="2" indent="-285750">
              <a:spcBef>
                <a:spcPts val="600"/>
              </a:spcBef>
              <a:buFont typeface="Arial" pitchFamily="34" charset="0"/>
              <a:buChar char="•"/>
            </a:pPr>
            <a:r>
              <a:rPr lang="en-US" sz="2000" dirty="0" smtClean="0"/>
              <a:t>Appraisal must be done </a:t>
            </a:r>
          </a:p>
          <a:p>
            <a:pPr marL="742950" lvl="1" indent="-285750">
              <a:spcBef>
                <a:spcPts val="600"/>
              </a:spcBef>
              <a:buFont typeface="Arial" pitchFamily="34" charset="0"/>
              <a:buChar char="•"/>
            </a:pPr>
            <a:r>
              <a:rPr lang="en-US" sz="2000" dirty="0" smtClean="0"/>
              <a:t>No Loss</a:t>
            </a:r>
          </a:p>
          <a:p>
            <a:pPr marL="1257300" lvl="2" indent="-342900">
              <a:spcBef>
                <a:spcPts val="600"/>
              </a:spcBef>
              <a:buFont typeface="Arial" panose="020B0604020202020204" pitchFamily="34" charset="0"/>
              <a:buChar char="•"/>
            </a:pPr>
            <a:r>
              <a:rPr lang="en-US" sz="2000" dirty="0" smtClean="0"/>
              <a:t>Appraise or</a:t>
            </a:r>
          </a:p>
          <a:p>
            <a:pPr marL="1257300" lvl="2" indent="-342900">
              <a:spcBef>
                <a:spcPts val="600"/>
              </a:spcBef>
              <a:buFont typeface="Arial" panose="020B0604020202020204" pitchFamily="34" charset="0"/>
              <a:buChar char="•"/>
            </a:pPr>
            <a:r>
              <a:rPr lang="en-US" sz="2000" dirty="0" smtClean="0"/>
              <a:t>Use load records         </a:t>
            </a:r>
            <a:endParaRPr lang="en-US" sz="2000" dirty="0"/>
          </a:p>
          <a:p>
            <a:pPr marL="1714500" lvl="3" indent="-342900">
              <a:spcBef>
                <a:spcPts val="600"/>
              </a:spcBef>
              <a:buFont typeface="Arial" panose="020B0604020202020204" pitchFamily="34" charset="0"/>
              <a:buChar char="•"/>
            </a:pPr>
            <a:r>
              <a:rPr lang="en-US" sz="2000" dirty="0" smtClean="0"/>
              <a:t>Measure stored production</a:t>
            </a:r>
          </a:p>
          <a:p>
            <a:pPr marL="2114550" lvl="4" indent="-285750">
              <a:spcBef>
                <a:spcPts val="600"/>
              </a:spcBef>
              <a:buFont typeface="Arial" pitchFamily="34" charset="0"/>
              <a:buChar char="•"/>
            </a:pPr>
            <a:r>
              <a:rPr lang="en-US" sz="2000" dirty="0" smtClean="0"/>
              <a:t>Adjuster or FSA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5939" y="1711569"/>
            <a:ext cx="3641968" cy="2731476"/>
          </a:xfrm>
          <a:prstGeom prst="rect">
            <a:avLst/>
          </a:prstGeom>
        </p:spPr>
      </p:pic>
    </p:spTree>
    <p:extLst>
      <p:ext uri="{BB962C8B-B14F-4D97-AF65-F5344CB8AC3E}">
        <p14:creationId xmlns:p14="http://schemas.microsoft.com/office/powerpoint/2010/main" val="177143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368" y="1657704"/>
            <a:ext cx="5251937" cy="4649311"/>
          </a:xfrm>
        </p:spPr>
        <p:txBody>
          <a:bodyPr>
            <a:normAutofit lnSpcReduction="10000"/>
          </a:bodyPr>
          <a:lstStyle/>
          <a:p>
            <a:pPr>
              <a:buFont typeface="Wingdings" panose="05000000000000000000" pitchFamily="2" charset="2"/>
              <a:buChar char="Ø"/>
            </a:pPr>
            <a:r>
              <a:rPr lang="en-US" sz="2000" dirty="0" smtClean="0"/>
              <a:t>Multiple</a:t>
            </a:r>
            <a:r>
              <a:rPr lang="en-US" dirty="0" smtClean="0"/>
              <a:t> </a:t>
            </a:r>
            <a:r>
              <a:rPr lang="en-US" sz="2000" dirty="0" smtClean="0"/>
              <a:t>uses</a:t>
            </a:r>
          </a:p>
          <a:p>
            <a:pPr lvl="1">
              <a:buFont typeface="Wingdings 3" panose="05040102010807070707" pitchFamily="18" charset="2"/>
              <a:buChar char=""/>
            </a:pPr>
            <a:r>
              <a:rPr lang="en-US" sz="2000" dirty="0" smtClean="0"/>
              <a:t>Acreage reporting</a:t>
            </a:r>
          </a:p>
          <a:p>
            <a:pPr lvl="1">
              <a:buFont typeface="Wingdings 3" panose="05040102010807070707" pitchFamily="18" charset="2"/>
              <a:buChar char="î"/>
            </a:pPr>
            <a:r>
              <a:rPr lang="en-US" sz="2000" dirty="0" smtClean="0"/>
              <a:t>Record keeping </a:t>
            </a:r>
          </a:p>
          <a:p>
            <a:pPr lvl="2">
              <a:buFont typeface="Wingdings" panose="05000000000000000000" pitchFamily="2" charset="2"/>
              <a:buChar char="§"/>
            </a:pPr>
            <a:r>
              <a:rPr lang="en-US" sz="2000" dirty="0" smtClean="0"/>
              <a:t>GAP </a:t>
            </a:r>
            <a:endParaRPr lang="en-US" sz="2000" dirty="0"/>
          </a:p>
          <a:p>
            <a:pPr lvl="2">
              <a:buFont typeface="Wingdings" panose="05000000000000000000" pitchFamily="2" charset="2"/>
              <a:buChar char="§"/>
            </a:pPr>
            <a:r>
              <a:rPr lang="en-US" sz="2000" dirty="0" smtClean="0"/>
              <a:t>Planting           </a:t>
            </a:r>
            <a:endParaRPr lang="en-US" sz="2000" dirty="0"/>
          </a:p>
          <a:p>
            <a:pPr lvl="3">
              <a:buFont typeface="Wingdings" panose="05000000000000000000" pitchFamily="2" charset="2"/>
              <a:buChar char="ü"/>
            </a:pPr>
            <a:r>
              <a:rPr lang="en-US" sz="2000" dirty="0" smtClean="0"/>
              <a:t>Plant date</a:t>
            </a:r>
          </a:p>
          <a:p>
            <a:pPr lvl="3">
              <a:buFont typeface="Wingdings" panose="05000000000000000000" pitchFamily="2" charset="2"/>
              <a:buChar char="ü"/>
            </a:pPr>
            <a:r>
              <a:rPr lang="en-US" sz="2000" dirty="0" smtClean="0"/>
              <a:t>Seed variety</a:t>
            </a:r>
          </a:p>
          <a:p>
            <a:pPr lvl="3">
              <a:buFont typeface="Wingdings" panose="05000000000000000000" pitchFamily="2" charset="2"/>
              <a:buChar char="ü"/>
            </a:pPr>
            <a:r>
              <a:rPr lang="en-US" sz="2000" dirty="0" smtClean="0"/>
              <a:t>Plant population</a:t>
            </a:r>
          </a:p>
          <a:p>
            <a:pPr lvl="3">
              <a:buFont typeface="Wingdings" panose="05000000000000000000" pitchFamily="2" charset="2"/>
              <a:buChar char="ü"/>
            </a:pPr>
            <a:r>
              <a:rPr lang="en-US" sz="2000" dirty="0" smtClean="0"/>
              <a:t>Fertilizer/Chemical</a:t>
            </a:r>
            <a:endParaRPr lang="en-US" sz="2000" dirty="0"/>
          </a:p>
          <a:p>
            <a:pPr lvl="3">
              <a:buFont typeface="Wingdings" panose="05000000000000000000" pitchFamily="2" charset="2"/>
              <a:buChar char="ü"/>
            </a:pPr>
            <a:r>
              <a:rPr lang="en-US" sz="2000" dirty="0" smtClean="0"/>
              <a:t>Production</a:t>
            </a:r>
            <a:endParaRPr lang="en-US" sz="2000" dirty="0"/>
          </a:p>
          <a:p>
            <a:pPr lvl="3">
              <a:buFont typeface="Wingdings" panose="05000000000000000000" pitchFamily="2" charset="2"/>
              <a:buChar char="ü"/>
            </a:pPr>
            <a:r>
              <a:rPr lang="en-US" sz="2000" dirty="0" smtClean="0"/>
              <a:t>Notes</a:t>
            </a:r>
            <a:endParaRPr lang="en-US" dirty="0" smtClean="0"/>
          </a:p>
        </p:txBody>
      </p:sp>
      <p:sp>
        <p:nvSpPr>
          <p:cNvPr id="10" name="Rectangle 9"/>
          <p:cNvSpPr/>
          <p:nvPr/>
        </p:nvSpPr>
        <p:spPr>
          <a:xfrm>
            <a:off x="0" y="517153"/>
            <a:ext cx="12192000" cy="923330"/>
          </a:xfrm>
          <a:prstGeom prst="rect">
            <a:avLst/>
          </a:prstGeom>
        </p:spPr>
        <p:txBody>
          <a:bodyPr wrap="square">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Farm Maps</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nvGrpSpPr>
          <p:cNvPr id="6" name="Group 5"/>
          <p:cNvGrpSpPr/>
          <p:nvPr/>
        </p:nvGrpSpPr>
        <p:grpSpPr>
          <a:xfrm>
            <a:off x="5931876" y="1657704"/>
            <a:ext cx="6025661" cy="4496911"/>
            <a:chOff x="5931876" y="1657704"/>
            <a:chExt cx="6025661" cy="4496911"/>
          </a:xfrm>
        </p:grpSpPr>
        <p:pic>
          <p:nvPicPr>
            <p:cNvPr id="5" name="Picture 2"/>
            <p:cNvPicPr>
              <a:picLocks noChangeAspect="1" noChangeArrowheads="1"/>
            </p:cNvPicPr>
            <p:nvPr/>
          </p:nvPicPr>
          <p:blipFill>
            <a:blip r:embed="rId3" cstate="print"/>
            <a:srcRect l="4051" t="5102" r="4086" b="5998"/>
            <a:stretch>
              <a:fillRect/>
            </a:stretch>
          </p:blipFill>
          <p:spPr bwMode="auto">
            <a:xfrm>
              <a:off x="5931876" y="1657704"/>
              <a:ext cx="6025661" cy="4496911"/>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9341708" y="2075121"/>
              <a:ext cx="1194487" cy="148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419680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 y="1397"/>
            <a:ext cx="12191998"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rPr>
              <a:t>Tobacco</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endParaRPr>
          </a:p>
        </p:txBody>
      </p:sp>
      <p:sp>
        <p:nvSpPr>
          <p:cNvPr id="5" name="TextBox 4"/>
          <p:cNvSpPr txBox="1"/>
          <p:nvPr/>
        </p:nvSpPr>
        <p:spPr>
          <a:xfrm>
            <a:off x="116800" y="723393"/>
            <a:ext cx="9639596" cy="6201698"/>
          </a:xfrm>
          <a:prstGeom prst="rect">
            <a:avLst/>
          </a:prstGeom>
          <a:noFill/>
        </p:spPr>
        <p:txBody>
          <a:bodyPr wrap="square" rtlCol="0">
            <a:spAutoFit/>
          </a:bodyPr>
          <a:lstStyle/>
          <a:p>
            <a:pPr marL="342900" indent="-342900">
              <a:spcBef>
                <a:spcPts val="600"/>
              </a:spcBef>
              <a:buFont typeface="Wingdings" pitchFamily="2" charset="2"/>
              <a:buChar char="v"/>
            </a:pPr>
            <a:r>
              <a:rPr lang="en-US" dirty="0" smtClean="0">
                <a:latin typeface="Century Gothic" panose="020B0502020202020204" pitchFamily="34" charset="0"/>
              </a:rPr>
              <a:t>Quality Adjustment</a:t>
            </a:r>
          </a:p>
          <a:p>
            <a:pPr marL="742950" lvl="1" indent="-285750">
              <a:spcBef>
                <a:spcPts val="600"/>
              </a:spcBef>
              <a:buFont typeface="Wingdings" pitchFamily="2" charset="2"/>
              <a:buChar char="§"/>
            </a:pPr>
            <a:r>
              <a:rPr lang="en-US" dirty="0" smtClean="0">
                <a:latin typeface="Century Gothic" panose="020B0502020202020204" pitchFamily="34" charset="0"/>
              </a:rPr>
              <a:t>Applies only to certain least valuable grades</a:t>
            </a:r>
          </a:p>
          <a:p>
            <a:pPr marL="742950" lvl="1" indent="-285750">
              <a:spcBef>
                <a:spcPts val="600"/>
              </a:spcBef>
              <a:buFont typeface="Wingdings" pitchFamily="2" charset="2"/>
              <a:buChar char="§"/>
            </a:pPr>
            <a:r>
              <a:rPr lang="en-US" dirty="0" smtClean="0">
                <a:latin typeface="Century Gothic" panose="020B0502020202020204" pitchFamily="34" charset="0"/>
              </a:rPr>
              <a:t>Must have tobacco graded by a USDA grader through Tobacco Administrative Grading Service (TAGS)</a:t>
            </a:r>
          </a:p>
          <a:p>
            <a:pPr marL="1200150" lvl="2" indent="-285750">
              <a:buFont typeface="Arial" pitchFamily="34" charset="0"/>
              <a:buChar char="•"/>
            </a:pPr>
            <a:r>
              <a:rPr lang="en-US" dirty="0" smtClean="0">
                <a:latin typeface="Century Gothic" panose="020B0502020202020204" pitchFamily="34" charset="0"/>
              </a:rPr>
              <a:t>(855)776-8570</a:t>
            </a:r>
          </a:p>
          <a:p>
            <a:pPr marL="1200150" lvl="2" indent="-285750">
              <a:buFont typeface="Arial" pitchFamily="34" charset="0"/>
              <a:buChar char="•"/>
            </a:pPr>
            <a:r>
              <a:rPr lang="en-US" dirty="0" smtClean="0">
                <a:latin typeface="Century Gothic" panose="020B0502020202020204" pitchFamily="34" charset="0"/>
              </a:rPr>
              <a:t>www.tobaccograding.com</a:t>
            </a:r>
          </a:p>
          <a:p>
            <a:pPr marL="742950" lvl="1" indent="-285750">
              <a:spcBef>
                <a:spcPts val="600"/>
              </a:spcBef>
              <a:buFont typeface="Wingdings" pitchFamily="2" charset="2"/>
              <a:buChar char="§"/>
            </a:pPr>
            <a:r>
              <a:rPr lang="en-US" dirty="0" smtClean="0">
                <a:latin typeface="Century Gothic" panose="020B0502020202020204" pitchFamily="34" charset="0"/>
              </a:rPr>
              <a:t>Cost is approximately 3½ cents per pound.</a:t>
            </a:r>
          </a:p>
          <a:p>
            <a:pPr marL="285750" indent="-285750">
              <a:spcBef>
                <a:spcPts val="600"/>
              </a:spcBef>
              <a:buFont typeface="Wingdings" pitchFamily="2" charset="2"/>
              <a:buChar char="v"/>
            </a:pPr>
            <a:r>
              <a:rPr lang="en-US" dirty="0" smtClean="0">
                <a:latin typeface="Century Gothic" panose="020B0502020202020204" pitchFamily="34" charset="0"/>
              </a:rPr>
              <a:t>Stalk/Stubble Inspections </a:t>
            </a:r>
          </a:p>
          <a:p>
            <a:pPr marL="742950" lvl="1" indent="-285750">
              <a:spcBef>
                <a:spcPts val="600"/>
              </a:spcBef>
              <a:buFont typeface="Wingdings" pitchFamily="2" charset="2"/>
              <a:buChar char="§"/>
            </a:pPr>
            <a:r>
              <a:rPr lang="en-US" dirty="0" smtClean="0">
                <a:latin typeface="Century Gothic" panose="020B0502020202020204" pitchFamily="34" charset="0"/>
              </a:rPr>
              <a:t>Must be made if you have a loss or anticipate a loss</a:t>
            </a:r>
          </a:p>
          <a:p>
            <a:pPr marL="742950" lvl="1" indent="-285750">
              <a:spcBef>
                <a:spcPts val="600"/>
              </a:spcBef>
              <a:buFont typeface="Wingdings" pitchFamily="2" charset="2"/>
              <a:buChar char="§"/>
            </a:pPr>
            <a:r>
              <a:rPr lang="en-US" dirty="0" smtClean="0">
                <a:latin typeface="Century Gothic" panose="020B0502020202020204" pitchFamily="34" charset="0"/>
              </a:rPr>
              <a:t>Claim will be denied if stalks/stubbles are destroyed before inspection is made</a:t>
            </a:r>
          </a:p>
          <a:p>
            <a:pPr marL="742950" lvl="1" indent="-285750">
              <a:spcBef>
                <a:spcPts val="600"/>
              </a:spcBef>
              <a:buFont typeface="Wingdings" pitchFamily="2" charset="2"/>
              <a:buChar char="§"/>
            </a:pPr>
            <a:r>
              <a:rPr lang="en-US" dirty="0" smtClean="0">
                <a:latin typeface="Century Gothic" panose="020B0502020202020204" pitchFamily="34" charset="0"/>
              </a:rPr>
              <a:t>If uncertain of a loss, leave stalks in place</a:t>
            </a:r>
            <a:endParaRPr lang="en-US" dirty="0">
              <a:latin typeface="Century Gothic" panose="020B0502020202020204" pitchFamily="34" charset="0"/>
            </a:endParaRPr>
          </a:p>
          <a:p>
            <a:pPr marL="285750" lvl="0" indent="-285750">
              <a:spcBef>
                <a:spcPts val="600"/>
              </a:spcBef>
              <a:buFont typeface="Wingdings" pitchFamily="2" charset="2"/>
              <a:buChar char="v"/>
            </a:pPr>
            <a:r>
              <a:rPr lang="en-US" dirty="0" smtClean="0">
                <a:latin typeface="Century Gothic" panose="020B0502020202020204" pitchFamily="34" charset="0"/>
              </a:rPr>
              <a:t>Growing Season </a:t>
            </a:r>
            <a:r>
              <a:rPr lang="en-US" dirty="0">
                <a:latin typeface="Century Gothic" panose="020B0502020202020204" pitchFamily="34" charset="0"/>
              </a:rPr>
              <a:t>Inspections (GSI)</a:t>
            </a:r>
          </a:p>
          <a:p>
            <a:pPr marL="742950" lvl="1" indent="-285750">
              <a:spcBef>
                <a:spcPts val="600"/>
              </a:spcBef>
              <a:buFont typeface="Wingdings" pitchFamily="2" charset="2"/>
              <a:buChar char="§"/>
            </a:pPr>
            <a:r>
              <a:rPr lang="en-US" dirty="0" smtClean="0">
                <a:latin typeface="Century Gothic" panose="020B0502020202020204" pitchFamily="34" charset="0"/>
              </a:rPr>
              <a:t>Triggers </a:t>
            </a:r>
          </a:p>
          <a:p>
            <a:pPr marL="1257300" lvl="2" indent="-342900">
              <a:buFont typeface="Arial" panose="020B0604020202020204" pitchFamily="34" charset="0"/>
              <a:buChar char="•"/>
            </a:pPr>
            <a:r>
              <a:rPr lang="en-US" dirty="0" smtClean="0">
                <a:latin typeface="Century Gothic" panose="020B0502020202020204" pitchFamily="34" charset="0"/>
              </a:rPr>
              <a:t>3 losses within the last 5 years</a:t>
            </a:r>
          </a:p>
          <a:p>
            <a:pPr marL="1257300" lvl="2" indent="-342900">
              <a:buFont typeface="Arial" panose="020B0604020202020204" pitchFamily="34" charset="0"/>
              <a:buChar char="•"/>
            </a:pPr>
            <a:r>
              <a:rPr lang="en-US" dirty="0" smtClean="0">
                <a:latin typeface="Century Gothic" panose="020B0502020202020204" pitchFamily="34" charset="0"/>
              </a:rPr>
              <a:t>Inconsistent yields</a:t>
            </a:r>
            <a:endParaRPr lang="en-US" dirty="0">
              <a:latin typeface="Century Gothic" panose="020B0502020202020204" pitchFamily="34" charset="0"/>
            </a:endParaRPr>
          </a:p>
          <a:p>
            <a:pPr marL="742950" lvl="1" indent="-285750">
              <a:spcBef>
                <a:spcPts val="600"/>
              </a:spcBef>
              <a:buFont typeface="Wingdings" pitchFamily="2" charset="2"/>
              <a:buChar char="§"/>
            </a:pPr>
            <a:r>
              <a:rPr lang="en-US" dirty="0" smtClean="0">
                <a:latin typeface="Century Gothic" panose="020B0502020202020204" pitchFamily="34" charset="0"/>
              </a:rPr>
              <a:t>Appraisal may be used to determine production to count</a:t>
            </a:r>
          </a:p>
          <a:p>
            <a:pPr marL="285750" indent="-285750">
              <a:spcBef>
                <a:spcPts val="600"/>
              </a:spcBef>
              <a:buFont typeface="Wingdings" panose="05000000000000000000" pitchFamily="2" charset="2"/>
              <a:buChar char="v"/>
            </a:pPr>
            <a:r>
              <a:rPr lang="en-US" dirty="0" smtClean="0">
                <a:latin typeface="Century Gothic" panose="020B0502020202020204" pitchFamily="34" charset="0"/>
              </a:rPr>
              <a:t>Must be insured in the county where it is physically located, regardless of where it is administered.</a:t>
            </a:r>
            <a:endParaRPr lang="en-US" dirty="0" smtClean="0"/>
          </a:p>
          <a:p>
            <a:pPr marL="1200150" lvl="2" indent="-285750">
              <a:buFont typeface="Wingdings" pitchFamily="2" charset="2"/>
              <a:buChar char="§"/>
            </a:pPr>
            <a:endParaRPr lang="en-US" dirty="0"/>
          </a:p>
        </p:txBody>
      </p:sp>
      <p:pic>
        <p:nvPicPr>
          <p:cNvPr id="6" name="Picture Placeholder 7"/>
          <p:cNvPicPr>
            <a:picLocks noChangeAspect="1"/>
          </p:cNvPicPr>
          <p:nvPr/>
        </p:nvPicPr>
        <p:blipFill>
          <a:blip r:embed="rId3" cstate="print">
            <a:extLst>
              <a:ext uri="{28A0092B-C50C-407E-A947-70E740481C1C}">
                <a14:useLocalDpi xmlns:a14="http://schemas.microsoft.com/office/drawing/2010/main" val="0"/>
              </a:ext>
            </a:extLst>
          </a:blip>
          <a:srcRect l="8442" r="8442"/>
          <a:stretch>
            <a:fillRect/>
          </a:stretch>
        </p:blipFill>
        <p:spPr>
          <a:xfrm>
            <a:off x="9086782" y="265275"/>
            <a:ext cx="2860433" cy="2581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1772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76200"/>
            <a:ext cx="7239000" cy="650875"/>
          </a:xfrm>
        </p:spPr>
        <p:txBody>
          <a:bodyPr>
            <a:normAutofit/>
          </a:bodyPr>
          <a:lstStyle/>
          <a:p>
            <a:pPr algn="ctr"/>
            <a:r>
              <a:rPr lang="en-US" sz="32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Calibri" pitchFamily="34" charset="0"/>
                <a:cs typeface="Calibri" pitchFamily="34" charset="0"/>
              </a:rPr>
              <a:t>Guidelines for Quality Adjustment </a:t>
            </a:r>
          </a:p>
        </p:txBody>
      </p:sp>
      <p:sp>
        <p:nvSpPr>
          <p:cNvPr id="3" name="Subtitle 2"/>
          <p:cNvSpPr>
            <a:spLocks noGrp="1"/>
          </p:cNvSpPr>
          <p:nvPr>
            <p:ph type="subTitle" idx="4294967295"/>
          </p:nvPr>
        </p:nvSpPr>
        <p:spPr>
          <a:xfrm>
            <a:off x="1620494" y="727075"/>
            <a:ext cx="10291419" cy="6172200"/>
          </a:xfrm>
        </p:spPr>
        <p:txBody>
          <a:bodyPr>
            <a:noAutofit/>
          </a:bodyPr>
          <a:lstStyle/>
          <a:p>
            <a:pPr marL="0" indent="0" algn="just">
              <a:buNone/>
            </a:pPr>
            <a:r>
              <a:rPr lang="en-US" sz="1500" b="1" u="sng"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Flue Cured and Burley Tobacco</a:t>
            </a:r>
          </a:p>
          <a:p>
            <a:pPr marL="0" indent="0" algn="just">
              <a:spcBef>
                <a:spcPts val="600"/>
              </a:spcBef>
              <a:buNone/>
            </a:pPr>
            <a:r>
              <a:rPr lang="en-US" sz="140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We have included below language taken directly from the Loss Adjustment Manual (LAM) Section G (1</a:t>
            </a: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a:t>
            </a:r>
          </a:p>
          <a:p>
            <a:pPr marL="400050" lvl="1" indent="0" algn="just">
              <a:spcBef>
                <a:spcPts val="600"/>
              </a:spcBef>
              <a:buNone/>
            </a:pP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A)  The </a:t>
            </a:r>
            <a:r>
              <a:rPr lang="en-US" sz="140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insured must contact the insurance company before any damaged tobacco is disposed of (sold or destroyed) so the tobacco can be inspected to determine the amount of tobacco that may be eligible for quality adjustment.  If the insured disposes of any damaged tobacco without giving the company the opportunity to inspect it, such tobacco will not be eligible for quality adjustment.</a:t>
            </a:r>
          </a:p>
          <a:p>
            <a:pPr marL="400050" lvl="1" indent="0" algn="just">
              <a:buNone/>
            </a:pP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C</a:t>
            </a:r>
            <a:r>
              <a:rPr lang="en-US" sz="140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  Quality </a:t>
            </a:r>
            <a:r>
              <a:rPr lang="en-US" sz="140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adjustment is allowed only if: </a:t>
            </a:r>
            <a:endPar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endParaRPr>
          </a:p>
          <a:p>
            <a:pPr marL="804672" lvl="4" indent="-457200" algn="just">
              <a:spcBef>
                <a:spcPts val="600"/>
              </a:spcBef>
              <a:buNone/>
            </a:pP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	 1.   The insured obtained an assigned grade for the tobacco and the assigned grade appears on the discount factor (DF) chart in the Special Provisions; and</a:t>
            </a:r>
          </a:p>
          <a:p>
            <a:pPr marL="1204722" lvl="3" indent="-347472" algn="just">
              <a:spcBef>
                <a:spcPts val="600"/>
              </a:spcBef>
              <a:buNone/>
            </a:pP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2.  The </a:t>
            </a:r>
            <a:r>
              <a:rPr lang="en-US" sz="140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tobacco is graded by a tobacco grader who is employed by the Agricultural Marketing System (AMS) or </a:t>
            </a: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successor agency </a:t>
            </a:r>
            <a:r>
              <a:rPr lang="en-US" sz="140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who assigns a grade in accordance with USDA Official Standards Grades. </a:t>
            </a:r>
          </a:p>
          <a:p>
            <a:pPr marL="0" indent="0">
              <a:buNone/>
            </a:pPr>
            <a:r>
              <a:rPr lang="en-US" sz="1400" b="1" dirty="0" smtClean="0"/>
              <a:t>The </a:t>
            </a:r>
            <a:r>
              <a:rPr lang="en-US" sz="1400" b="1" dirty="0"/>
              <a:t>following is an example of how quality adjustment works for Flue Cured or Burley tobacco:</a:t>
            </a:r>
          </a:p>
          <a:p>
            <a:pPr>
              <a:buClr>
                <a:schemeClr val="bg2">
                  <a:lumMod val="25000"/>
                </a:schemeClr>
              </a:buClr>
              <a:buFont typeface="Arial" panose="020B0604020202020204" pitchFamily="34" charset="0"/>
              <a:buChar char="•"/>
            </a:pPr>
            <a:r>
              <a:rPr lang="en-US" sz="1400" b="1" dirty="0"/>
              <a:t>Guarantee:	1500 lbs. per acre</a:t>
            </a:r>
          </a:p>
          <a:p>
            <a:pPr>
              <a:buClr>
                <a:schemeClr val="bg2">
                  <a:lumMod val="25000"/>
                </a:schemeClr>
              </a:buClr>
              <a:buFont typeface="Arial" panose="020B0604020202020204" pitchFamily="34" charset="0"/>
              <a:buChar char="•"/>
            </a:pPr>
            <a:r>
              <a:rPr lang="en-US" sz="1400" b="1" dirty="0"/>
              <a:t>Harvested:	1500 lbs. per acre = No Loss</a:t>
            </a:r>
          </a:p>
          <a:p>
            <a:pPr>
              <a:buClr>
                <a:schemeClr val="bg2">
                  <a:lumMod val="25000"/>
                </a:schemeClr>
              </a:buClr>
              <a:buFont typeface="Arial" panose="020B0604020202020204" pitchFamily="34" charset="0"/>
              <a:buChar char="•"/>
            </a:pPr>
            <a:r>
              <a:rPr lang="en-US" sz="1400" b="1" dirty="0"/>
              <a:t>However, if 1,000 lbs. are damaged and are graded at a B4GK which has a .40 discount factor, (meaning 400 lbs. would be subtracted from the 1,000 lbs. of damaged tobacco.)  </a:t>
            </a:r>
          </a:p>
          <a:p>
            <a:pPr>
              <a:buClr>
                <a:schemeClr val="bg2">
                  <a:lumMod val="25000"/>
                </a:schemeClr>
              </a:buClr>
              <a:buFont typeface="Arial" panose="020B0604020202020204" pitchFamily="34" charset="0"/>
              <a:buChar char="•"/>
            </a:pPr>
            <a:r>
              <a:rPr lang="en-US" sz="1400" b="1" dirty="0"/>
              <a:t>Your production to count would be 1,100 lbs.  This would generate a loss payment of 400 lbs. x the price election of $1.80 or $720.</a:t>
            </a:r>
          </a:p>
          <a:p>
            <a:pPr marL="0" indent="0" algn="just">
              <a:buNone/>
            </a:pPr>
            <a:r>
              <a:rPr lang="en-US" sz="1400" b="1" u="sng"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Dark </a:t>
            </a:r>
            <a:r>
              <a:rPr lang="en-US" sz="1400" b="1" u="sng"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Fired</a:t>
            </a:r>
            <a:endParaRPr lang="en-US" sz="1400" b="1"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n-US" sz="140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In order to qualify for QA, the unit must average less than 75% of price election ($</a:t>
            </a: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2.15) </a:t>
            </a:r>
            <a:r>
              <a:rPr lang="en-US" sz="140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which is $</a:t>
            </a: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1.61 </a:t>
            </a:r>
            <a:r>
              <a:rPr lang="en-US" sz="140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a:t>
            </a: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2.15 </a:t>
            </a:r>
            <a:r>
              <a:rPr lang="en-US" sz="140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x .75=$</a:t>
            </a: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1.61).</a:t>
            </a:r>
            <a:endParaRPr lang="en-US" sz="140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n-US" sz="140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Example:  1000# in a unit averages $1.20. The PTC will be 600# ($1.20/$</a:t>
            </a: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2.15 =.</a:t>
            </a: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56</a:t>
            </a: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en-US" sz="140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x 1000# = </a:t>
            </a: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560</a:t>
            </a:r>
            <a:r>
              <a:rPr lang="en-US" sz="1400"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en-US" sz="140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PTC).</a:t>
            </a:r>
          </a:p>
        </p:txBody>
      </p:sp>
    </p:spTree>
    <p:extLst>
      <p:ext uri="{BB962C8B-B14F-4D97-AF65-F5344CB8AC3E}">
        <p14:creationId xmlns:p14="http://schemas.microsoft.com/office/powerpoint/2010/main" val="796676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511" y="5132363"/>
            <a:ext cx="6217920" cy="457200"/>
          </a:xfrm>
        </p:spPr>
        <p:txBody>
          <a:bodyPr/>
          <a:lstStyle/>
          <a:p>
            <a:r>
              <a:rPr lang="en-US" dirty="0" smtClean="0">
                <a:latin typeface="Century Gothic" panose="020B0502020202020204" pitchFamily="34" charset="0"/>
              </a:rPr>
              <a:t>General Information</a:t>
            </a:r>
            <a:endParaRPr lang="en-US" dirty="0">
              <a:latin typeface="Century Gothic" panose="020B0502020202020204" pitchFamily="34" charset="0"/>
            </a:endParaRPr>
          </a:p>
        </p:txBody>
      </p:sp>
      <p:sp>
        <p:nvSpPr>
          <p:cNvPr id="4" name="Rectangle 3"/>
          <p:cNvSpPr/>
          <p:nvPr/>
        </p:nvSpPr>
        <p:spPr>
          <a:xfrm>
            <a:off x="259607" y="4218857"/>
            <a:ext cx="3302507"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rPr>
              <a:t>Crop Hail</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endParaRPr>
          </a:p>
        </p:txBody>
      </p:sp>
      <p:pic>
        <p:nvPicPr>
          <p:cNvPr id="6" name="Picture 5" descr="haildamage004.jpg"/>
          <p:cNvPicPr>
            <a:picLocks noChangeAspect="1"/>
          </p:cNvPicPr>
          <p:nvPr/>
        </p:nvPicPr>
        <p:blipFill>
          <a:blip r:embed="rId3" cstate="print"/>
          <a:stretch>
            <a:fillRect/>
          </a:stretch>
        </p:blipFill>
        <p:spPr>
          <a:xfrm>
            <a:off x="4126522" y="1219199"/>
            <a:ext cx="7678615" cy="50935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8367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rPr>
              <a:t>Crop Hail</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endParaRPr>
          </a:p>
        </p:txBody>
      </p:sp>
      <p:sp>
        <p:nvSpPr>
          <p:cNvPr id="5" name="TextBox 4"/>
          <p:cNvSpPr txBox="1"/>
          <p:nvPr/>
        </p:nvSpPr>
        <p:spPr>
          <a:xfrm>
            <a:off x="574431" y="1345361"/>
            <a:ext cx="11125200" cy="4401205"/>
          </a:xfrm>
          <a:prstGeom prst="rect">
            <a:avLst/>
          </a:prstGeom>
          <a:noFill/>
        </p:spPr>
        <p:txBody>
          <a:bodyPr wrap="square" rtlCol="0">
            <a:spAutoFit/>
          </a:bodyPr>
          <a:lstStyle/>
          <a:p>
            <a:pPr marL="285750" indent="-285750">
              <a:buFont typeface="Wingdings" pitchFamily="2" charset="2"/>
              <a:buChar char="v"/>
            </a:pPr>
            <a:r>
              <a:rPr lang="en-US" sz="2000" dirty="0" smtClean="0">
                <a:latin typeface="Century Gothic" panose="020B0502020202020204" pitchFamily="34" charset="0"/>
              </a:rPr>
              <a:t>All tobacco acreage can be insured</a:t>
            </a:r>
          </a:p>
          <a:p>
            <a:pPr marL="800100" lvl="1" indent="-342900">
              <a:buFont typeface="Wingdings" pitchFamily="2" charset="2"/>
              <a:buChar char="§"/>
            </a:pPr>
            <a:r>
              <a:rPr lang="en-US" sz="2000" dirty="0" smtClean="0">
                <a:latin typeface="Century Gothic" panose="020B0502020202020204" pitchFamily="34" charset="0"/>
              </a:rPr>
              <a:t>NBG</a:t>
            </a:r>
          </a:p>
          <a:p>
            <a:pPr marL="285750" indent="-285750">
              <a:buFont typeface="Wingdings" pitchFamily="2" charset="2"/>
              <a:buChar char="v"/>
            </a:pPr>
            <a:endParaRPr lang="en-US" sz="2000" dirty="0" smtClean="0">
              <a:latin typeface="Century Gothic" panose="020B0502020202020204" pitchFamily="34" charset="0"/>
            </a:endParaRPr>
          </a:p>
          <a:p>
            <a:pPr marL="285750" indent="-285750">
              <a:buFont typeface="Wingdings" pitchFamily="2" charset="2"/>
              <a:buChar char="v"/>
            </a:pPr>
            <a:r>
              <a:rPr lang="en-US" sz="2000" dirty="0" smtClean="0">
                <a:latin typeface="Century Gothic" panose="020B0502020202020204" pitchFamily="34" charset="0"/>
              </a:rPr>
              <a:t>Pays spot losses</a:t>
            </a:r>
          </a:p>
          <a:p>
            <a:pPr marL="285750" indent="-285750">
              <a:buFont typeface="Wingdings" pitchFamily="2" charset="2"/>
              <a:buChar char="v"/>
            </a:pPr>
            <a:endParaRPr lang="en-US" sz="2000" dirty="0">
              <a:latin typeface="Century Gothic" panose="020B0502020202020204" pitchFamily="34" charset="0"/>
            </a:endParaRPr>
          </a:p>
          <a:p>
            <a:pPr marL="285750" indent="-285750">
              <a:buFont typeface="Wingdings" pitchFamily="2" charset="2"/>
              <a:buChar char="v"/>
            </a:pPr>
            <a:r>
              <a:rPr lang="en-US" sz="2000" dirty="0" smtClean="0">
                <a:latin typeface="Century Gothic" panose="020B0502020202020204" pitchFamily="34" charset="0"/>
              </a:rPr>
              <a:t>Lower deductible than MPCI</a:t>
            </a:r>
          </a:p>
          <a:p>
            <a:pPr marL="800100" lvl="1" indent="-342900">
              <a:buFont typeface="Wingdings" pitchFamily="2" charset="2"/>
              <a:buChar char="§"/>
            </a:pPr>
            <a:r>
              <a:rPr lang="en-US" sz="2000" dirty="0" smtClean="0">
                <a:latin typeface="Century Gothic" panose="020B0502020202020204" pitchFamily="34" charset="0"/>
              </a:rPr>
              <a:t>0%-10%</a:t>
            </a:r>
          </a:p>
          <a:p>
            <a:pPr marL="742950" lvl="1" indent="-285750">
              <a:buFont typeface="Wingdings" pitchFamily="2" charset="2"/>
              <a:buChar char="v"/>
            </a:pPr>
            <a:endParaRPr lang="en-US" sz="2000" dirty="0">
              <a:latin typeface="Century Gothic" panose="020B0502020202020204" pitchFamily="34" charset="0"/>
            </a:endParaRPr>
          </a:p>
          <a:p>
            <a:pPr marL="285750" indent="-285750">
              <a:buFont typeface="Wingdings" pitchFamily="2" charset="2"/>
              <a:buChar char="v"/>
            </a:pPr>
            <a:r>
              <a:rPr lang="en-US" sz="2000" dirty="0" smtClean="0">
                <a:latin typeface="Century Gothic" panose="020B0502020202020204" pitchFamily="34" charset="0"/>
              </a:rPr>
              <a:t>Pays replant payment</a:t>
            </a:r>
          </a:p>
          <a:p>
            <a:pPr marL="285750" indent="-285750">
              <a:buFont typeface="Wingdings" pitchFamily="2" charset="2"/>
              <a:buChar char="v"/>
            </a:pPr>
            <a:endParaRPr lang="en-US" sz="2000" dirty="0">
              <a:latin typeface="Century Gothic" panose="020B0502020202020204" pitchFamily="34" charset="0"/>
            </a:endParaRPr>
          </a:p>
          <a:p>
            <a:pPr marL="285750" indent="-285750">
              <a:buFont typeface="Wingdings" pitchFamily="2" charset="2"/>
              <a:buChar char="v"/>
            </a:pPr>
            <a:r>
              <a:rPr lang="en-US" sz="2000" dirty="0" smtClean="0">
                <a:latin typeface="Century Gothic" panose="020B0502020202020204" pitchFamily="34" charset="0"/>
              </a:rPr>
              <a:t>Only way you can insure up to ACV</a:t>
            </a:r>
          </a:p>
          <a:p>
            <a:pPr marL="800100" lvl="1" indent="-342900">
              <a:buFont typeface="Wingdings" pitchFamily="2" charset="2"/>
              <a:buChar char="§"/>
            </a:pPr>
            <a:r>
              <a:rPr lang="en-US" sz="2000" dirty="0" smtClean="0">
                <a:latin typeface="Century Gothic" panose="020B0502020202020204" pitchFamily="34" charset="0"/>
              </a:rPr>
              <a:t>Combination of MPCI &amp; CH</a:t>
            </a:r>
          </a:p>
          <a:p>
            <a:pPr marL="800100" lvl="1" indent="-342900">
              <a:buFont typeface="Wingdings" pitchFamily="2" charset="2"/>
              <a:buChar char="§"/>
            </a:pPr>
            <a:r>
              <a:rPr lang="en-US" sz="2000" dirty="0" smtClean="0">
                <a:latin typeface="Century Gothic" panose="020B0502020202020204" pitchFamily="34" charset="0"/>
              </a:rPr>
              <a:t>Optional wind coverage available</a:t>
            </a:r>
          </a:p>
          <a:p>
            <a:pPr marL="742950" lvl="1" indent="-285750">
              <a:buFont typeface="Wingdings" pitchFamily="2" charset="2"/>
              <a:buChar char="v"/>
            </a:pPr>
            <a:endParaRPr lang="en-US" sz="2000" dirty="0">
              <a:latin typeface="Century Gothic" panose="020B0502020202020204" pitchFamily="34" charset="0"/>
            </a:endParaRPr>
          </a:p>
        </p:txBody>
      </p:sp>
    </p:spTree>
    <p:extLst>
      <p:ext uri="{BB962C8B-B14F-4D97-AF65-F5344CB8AC3E}">
        <p14:creationId xmlns:p14="http://schemas.microsoft.com/office/powerpoint/2010/main" val="291431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7876" y="1254368"/>
            <a:ext cx="10972801" cy="2862322"/>
          </a:xfrm>
          <a:prstGeom prst="rect">
            <a:avLst/>
          </a:prstGeom>
          <a:noFill/>
        </p:spPr>
        <p:txBody>
          <a:bodyPr wrap="square" rtlCol="0">
            <a:spAutoFit/>
          </a:bodyPr>
          <a:lstStyle/>
          <a:p>
            <a:pPr marL="285750" indent="-285750">
              <a:buFont typeface="Wingdings" pitchFamily="2" charset="2"/>
              <a:buChar char="v"/>
            </a:pPr>
            <a:r>
              <a:rPr lang="en-US" sz="2000" dirty="0">
                <a:latin typeface="Century Gothic" panose="020B0502020202020204" pitchFamily="34" charset="0"/>
              </a:rPr>
              <a:t>Coverage available for other crops</a:t>
            </a:r>
          </a:p>
          <a:p>
            <a:pPr marL="800100" lvl="1" indent="-342900">
              <a:buFont typeface="Wingdings" pitchFamily="2" charset="2"/>
              <a:buChar char="§"/>
            </a:pPr>
            <a:r>
              <a:rPr lang="en-US" sz="2000" dirty="0">
                <a:latin typeface="Century Gothic" panose="020B0502020202020204" pitchFamily="34" charset="0"/>
              </a:rPr>
              <a:t>Small grains</a:t>
            </a:r>
          </a:p>
          <a:p>
            <a:pPr marL="800100" lvl="1" indent="-342900">
              <a:buFont typeface="Wingdings" pitchFamily="2" charset="2"/>
              <a:buChar char="§"/>
            </a:pPr>
            <a:r>
              <a:rPr lang="en-US" sz="2000" dirty="0">
                <a:latin typeface="Century Gothic" panose="020B0502020202020204" pitchFamily="34" charset="0"/>
              </a:rPr>
              <a:t>Coarse grains</a:t>
            </a:r>
          </a:p>
          <a:p>
            <a:pPr marL="742950" lvl="1" indent="-285750">
              <a:buFont typeface="Wingdings" pitchFamily="2" charset="2"/>
              <a:buChar char="v"/>
            </a:pPr>
            <a:endParaRPr lang="en-US" sz="2000" dirty="0">
              <a:latin typeface="Century Gothic" panose="020B0502020202020204" pitchFamily="34" charset="0"/>
            </a:endParaRPr>
          </a:p>
          <a:p>
            <a:pPr marL="285750" indent="-285750">
              <a:buFont typeface="Wingdings" pitchFamily="2" charset="2"/>
              <a:buChar char="v"/>
            </a:pPr>
            <a:r>
              <a:rPr lang="en-US" sz="2000" dirty="0">
                <a:latin typeface="Century Gothic" panose="020B0502020202020204" pitchFamily="34" charset="0"/>
              </a:rPr>
              <a:t>ACS available</a:t>
            </a:r>
          </a:p>
          <a:p>
            <a:pPr marL="800100" lvl="1" indent="-342900">
              <a:buFont typeface="Wingdings" pitchFamily="2" charset="2"/>
              <a:buChar char="§"/>
            </a:pPr>
            <a:r>
              <a:rPr lang="en-US" sz="2000" dirty="0">
                <a:latin typeface="Century Gothic" panose="020B0502020202020204" pitchFamily="34" charset="0"/>
              </a:rPr>
              <a:t>Continues coverage</a:t>
            </a:r>
          </a:p>
          <a:p>
            <a:pPr marL="742950" lvl="1" indent="-285750">
              <a:buFont typeface="Wingdings" pitchFamily="2" charset="2"/>
              <a:buChar char="v"/>
            </a:pPr>
            <a:endParaRPr lang="en-US" sz="2000" dirty="0">
              <a:latin typeface="Century Gothic" panose="020B0502020202020204" pitchFamily="34" charset="0"/>
            </a:endParaRPr>
          </a:p>
          <a:p>
            <a:pPr marL="285750" indent="-285750">
              <a:buFont typeface="Wingdings" pitchFamily="2" charset="2"/>
              <a:buChar char="v"/>
            </a:pPr>
            <a:r>
              <a:rPr lang="en-US" sz="2000" dirty="0">
                <a:latin typeface="Century Gothic" panose="020B0502020202020204" pitchFamily="34" charset="0"/>
              </a:rPr>
              <a:t>Write early</a:t>
            </a:r>
          </a:p>
          <a:p>
            <a:pPr marL="800100" lvl="1" indent="-342900">
              <a:buFont typeface="Wingdings" pitchFamily="2" charset="2"/>
              <a:buChar char="§"/>
            </a:pPr>
            <a:r>
              <a:rPr lang="en-US" sz="2000" dirty="0">
                <a:latin typeface="Century Gothic" panose="020B0502020202020204" pitchFamily="34" charset="0"/>
              </a:rPr>
              <a:t>Coverage effective at 12:01 a.m. the second day after signature is obtained</a:t>
            </a:r>
          </a:p>
        </p:txBody>
      </p:sp>
      <p:sp>
        <p:nvSpPr>
          <p:cNvPr id="4" name="Rectangle 3"/>
          <p:cNvSpPr/>
          <p:nvPr/>
        </p:nvSpPr>
        <p:spPr>
          <a:xfrm>
            <a:off x="0" y="0"/>
            <a:ext cx="12192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rPr>
              <a:t>Crop Hail</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endParaRPr>
          </a:p>
        </p:txBody>
      </p:sp>
    </p:spTree>
    <p:extLst>
      <p:ext uri="{BB962C8B-B14F-4D97-AF65-F5344CB8AC3E}">
        <p14:creationId xmlns:p14="http://schemas.microsoft.com/office/powerpoint/2010/main" val="4081650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212411"/>
            <a:ext cx="12192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rPr>
              <a:t>Tobacco</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entury Gothic" panose="020B0502020202020204" pitchFamily="34" charset="0"/>
            </a:endParaRPr>
          </a:p>
        </p:txBody>
      </p:sp>
      <p:sp>
        <p:nvSpPr>
          <p:cNvPr id="4" name="TextBox 3"/>
          <p:cNvSpPr txBox="1"/>
          <p:nvPr/>
        </p:nvSpPr>
        <p:spPr>
          <a:xfrm>
            <a:off x="328245" y="1430215"/>
            <a:ext cx="11582400" cy="1261884"/>
          </a:xfrm>
          <a:prstGeom prst="rect">
            <a:avLst/>
          </a:prstGeom>
          <a:noFill/>
        </p:spPr>
        <p:txBody>
          <a:bodyPr wrap="square" rtlCol="0">
            <a:spAutoFit/>
          </a:bodyPr>
          <a:lstStyle/>
          <a:p>
            <a:pPr marL="742950" lvl="1" indent="-285750">
              <a:buFont typeface="Wingdings" pitchFamily="2" charset="2"/>
              <a:buChar char="§"/>
            </a:pPr>
            <a:endParaRPr lang="en-US" sz="2000" dirty="0" smtClean="0"/>
          </a:p>
          <a:p>
            <a:pPr marL="342900" indent="-342900">
              <a:buFont typeface="Wingdings" pitchFamily="2" charset="2"/>
              <a:buChar char="v"/>
            </a:pPr>
            <a:endParaRPr lang="en-US" sz="2000" dirty="0"/>
          </a:p>
          <a:p>
            <a:pPr marL="285750" indent="-285750">
              <a:buFont typeface="Wingdings" pitchFamily="2" charset="2"/>
              <a:buChar char="v"/>
            </a:pPr>
            <a:endParaRPr lang="en-US" dirty="0" smtClean="0"/>
          </a:p>
          <a:p>
            <a:pPr marL="285750" indent="-285750">
              <a:buFont typeface="Wingdings" pitchFamily="2" charset="2"/>
              <a:buChar char="v"/>
            </a:pP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2570564"/>
              </p:ext>
            </p:extLst>
          </p:nvPr>
        </p:nvGraphicFramePr>
        <p:xfrm>
          <a:off x="2532184" y="1494692"/>
          <a:ext cx="7127631" cy="4450080"/>
        </p:xfrm>
        <a:graphic>
          <a:graphicData uri="http://schemas.openxmlformats.org/drawingml/2006/table">
            <a:tbl>
              <a:tblPr firstRow="1" bandRow="1">
                <a:tableStyleId>{3C2FFA5D-87B4-456A-9821-1D502468CF0F}</a:tableStyleId>
              </a:tblPr>
              <a:tblGrid>
                <a:gridCol w="1841826"/>
                <a:gridCol w="5285805"/>
              </a:tblGrid>
              <a:tr h="370840">
                <a:tc>
                  <a:txBody>
                    <a:bodyPr/>
                    <a:lstStyle/>
                    <a:p>
                      <a:pPr algn="ctr"/>
                      <a:r>
                        <a:rPr lang="en-US" dirty="0" smtClean="0">
                          <a:latin typeface="Century Gothic" panose="020B0502020202020204" pitchFamily="34" charset="0"/>
                        </a:rPr>
                        <a:t>Year</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Flue Cured Loss Ratio</a:t>
                      </a:r>
                      <a:r>
                        <a:rPr lang="en-US" baseline="0" dirty="0" smtClean="0">
                          <a:latin typeface="Century Gothic" panose="020B0502020202020204" pitchFamily="34" charset="0"/>
                        </a:rPr>
                        <a:t> Totals (National)</a:t>
                      </a:r>
                      <a:endParaRPr lang="en-US" dirty="0">
                        <a:latin typeface="Century Gothic" panose="020B0502020202020204" pitchFamily="34" charset="0"/>
                      </a:endParaRPr>
                    </a:p>
                  </a:txBody>
                  <a:tcPr/>
                </a:tc>
              </a:tr>
              <a:tr h="370840">
                <a:tc>
                  <a:txBody>
                    <a:bodyPr/>
                    <a:lstStyle/>
                    <a:p>
                      <a:pPr algn="ctr"/>
                      <a:r>
                        <a:rPr lang="en-US" dirty="0" smtClean="0">
                          <a:latin typeface="Century Gothic" panose="020B0502020202020204" pitchFamily="34" charset="0"/>
                        </a:rPr>
                        <a:t>2015</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1.63</a:t>
                      </a:r>
                      <a:endParaRPr lang="en-US" dirty="0">
                        <a:latin typeface="Century Gothic" panose="020B0502020202020204" pitchFamily="34" charset="0"/>
                      </a:endParaRPr>
                    </a:p>
                  </a:txBody>
                  <a:tcPr/>
                </a:tc>
              </a:tr>
              <a:tr h="370840">
                <a:tc>
                  <a:txBody>
                    <a:bodyPr/>
                    <a:lstStyle/>
                    <a:p>
                      <a:pPr algn="ctr"/>
                      <a:r>
                        <a:rPr lang="en-US" dirty="0" smtClean="0">
                          <a:latin typeface="Century Gothic" panose="020B0502020202020204" pitchFamily="34" charset="0"/>
                        </a:rPr>
                        <a:t>2014</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1.05</a:t>
                      </a:r>
                      <a:endParaRPr lang="en-US" dirty="0">
                        <a:latin typeface="Century Gothic" panose="020B0502020202020204" pitchFamily="34" charset="0"/>
                      </a:endParaRPr>
                    </a:p>
                  </a:txBody>
                  <a:tcPr/>
                </a:tc>
              </a:tr>
              <a:tr h="370840">
                <a:tc>
                  <a:txBody>
                    <a:bodyPr/>
                    <a:lstStyle/>
                    <a:p>
                      <a:pPr algn="ctr"/>
                      <a:r>
                        <a:rPr lang="en-US" dirty="0" smtClean="0">
                          <a:latin typeface="Century Gothic" panose="020B0502020202020204" pitchFamily="34" charset="0"/>
                        </a:rPr>
                        <a:t>2013</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1.66</a:t>
                      </a:r>
                      <a:endParaRPr lang="en-US" dirty="0">
                        <a:latin typeface="Century Gothic" panose="020B0502020202020204" pitchFamily="34" charset="0"/>
                      </a:endParaRPr>
                    </a:p>
                  </a:txBody>
                  <a:tcPr/>
                </a:tc>
              </a:tr>
              <a:tr h="370840">
                <a:tc>
                  <a:txBody>
                    <a:bodyPr/>
                    <a:lstStyle/>
                    <a:p>
                      <a:pPr algn="ctr"/>
                      <a:r>
                        <a:rPr lang="en-US" dirty="0" smtClean="0">
                          <a:latin typeface="Century Gothic" panose="020B0502020202020204" pitchFamily="34" charset="0"/>
                        </a:rPr>
                        <a:t>2012</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1.05</a:t>
                      </a:r>
                      <a:endParaRPr lang="en-US" dirty="0">
                        <a:latin typeface="Century Gothic" panose="020B0502020202020204" pitchFamily="34" charset="0"/>
                      </a:endParaRPr>
                    </a:p>
                  </a:txBody>
                  <a:tcPr/>
                </a:tc>
              </a:tr>
              <a:tr h="370840">
                <a:tc>
                  <a:txBody>
                    <a:bodyPr/>
                    <a:lstStyle/>
                    <a:p>
                      <a:pPr algn="ctr"/>
                      <a:r>
                        <a:rPr lang="en-US" dirty="0" smtClean="0">
                          <a:latin typeface="Century Gothic" panose="020B0502020202020204" pitchFamily="34" charset="0"/>
                        </a:rPr>
                        <a:t>2011</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4.54</a:t>
                      </a:r>
                      <a:endParaRPr lang="en-US" dirty="0">
                        <a:latin typeface="Century Gothic" panose="020B0502020202020204" pitchFamily="34" charset="0"/>
                      </a:endParaRPr>
                    </a:p>
                  </a:txBody>
                  <a:tcPr/>
                </a:tc>
              </a:tr>
              <a:tr h="370840">
                <a:tc>
                  <a:txBody>
                    <a:bodyPr/>
                    <a:lstStyle/>
                    <a:p>
                      <a:pPr algn="ctr"/>
                      <a:r>
                        <a:rPr lang="en-US" dirty="0" smtClean="0">
                          <a:latin typeface="Century Gothic" panose="020B0502020202020204" pitchFamily="34" charset="0"/>
                        </a:rPr>
                        <a:t>2010</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2.25</a:t>
                      </a:r>
                      <a:endParaRPr lang="en-US" dirty="0">
                        <a:latin typeface="Century Gothic" panose="020B0502020202020204" pitchFamily="34" charset="0"/>
                      </a:endParaRPr>
                    </a:p>
                  </a:txBody>
                  <a:tcPr/>
                </a:tc>
              </a:tr>
              <a:tr h="370840">
                <a:tc>
                  <a:txBody>
                    <a:bodyPr/>
                    <a:lstStyle/>
                    <a:p>
                      <a:pPr algn="ctr"/>
                      <a:r>
                        <a:rPr lang="en-US" dirty="0" smtClean="0">
                          <a:latin typeface="Century Gothic" panose="020B0502020202020204" pitchFamily="34" charset="0"/>
                        </a:rPr>
                        <a:t>2009</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2.00</a:t>
                      </a:r>
                      <a:endParaRPr lang="en-US" dirty="0">
                        <a:latin typeface="Century Gothic" panose="020B0502020202020204" pitchFamily="34" charset="0"/>
                      </a:endParaRPr>
                    </a:p>
                  </a:txBody>
                  <a:tcPr/>
                </a:tc>
              </a:tr>
              <a:tr h="370840">
                <a:tc>
                  <a:txBody>
                    <a:bodyPr/>
                    <a:lstStyle/>
                    <a:p>
                      <a:pPr algn="ctr"/>
                      <a:r>
                        <a:rPr lang="en-US" dirty="0" smtClean="0">
                          <a:latin typeface="Century Gothic" panose="020B0502020202020204" pitchFamily="34" charset="0"/>
                        </a:rPr>
                        <a:t>2008</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2.46</a:t>
                      </a:r>
                      <a:endParaRPr lang="en-US" dirty="0">
                        <a:latin typeface="Century Gothic" panose="020B0502020202020204" pitchFamily="34" charset="0"/>
                      </a:endParaRPr>
                    </a:p>
                  </a:txBody>
                  <a:tcPr/>
                </a:tc>
              </a:tr>
              <a:tr h="370840">
                <a:tc>
                  <a:txBody>
                    <a:bodyPr/>
                    <a:lstStyle/>
                    <a:p>
                      <a:pPr algn="ctr"/>
                      <a:r>
                        <a:rPr lang="en-US" dirty="0" smtClean="0">
                          <a:latin typeface="Century Gothic" panose="020B0502020202020204" pitchFamily="34" charset="0"/>
                        </a:rPr>
                        <a:t>2007</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2.38</a:t>
                      </a:r>
                      <a:endParaRPr lang="en-US" dirty="0">
                        <a:latin typeface="Century Gothic" panose="020B0502020202020204" pitchFamily="34" charset="0"/>
                      </a:endParaRPr>
                    </a:p>
                  </a:txBody>
                  <a:tcPr/>
                </a:tc>
              </a:tr>
              <a:tr h="370840">
                <a:tc>
                  <a:txBody>
                    <a:bodyPr/>
                    <a:lstStyle/>
                    <a:p>
                      <a:pPr algn="ctr"/>
                      <a:r>
                        <a:rPr lang="en-US" dirty="0" smtClean="0">
                          <a:latin typeface="Century Gothic" panose="020B0502020202020204" pitchFamily="34" charset="0"/>
                        </a:rPr>
                        <a:t>2006</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3.55</a:t>
                      </a:r>
                      <a:endParaRPr lang="en-US" dirty="0">
                        <a:latin typeface="Century Gothic" panose="020B0502020202020204" pitchFamily="34" charset="0"/>
                      </a:endParaRPr>
                    </a:p>
                  </a:txBody>
                  <a:tcPr/>
                </a:tc>
              </a:tr>
              <a:tr h="370840">
                <a:tc>
                  <a:txBody>
                    <a:bodyPr/>
                    <a:lstStyle/>
                    <a:p>
                      <a:pPr algn="ctr"/>
                      <a:r>
                        <a:rPr lang="en-US" dirty="0" smtClean="0">
                          <a:latin typeface="Century Gothic" panose="020B0502020202020204" pitchFamily="34" charset="0"/>
                        </a:rPr>
                        <a:t>2005</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2.67</a:t>
                      </a:r>
                      <a:endParaRPr lang="en-US"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2192069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9939" name="Picture 10" descr="Bales-in-a-field-at-Harvest-Time_we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445"/>
          <a:stretch/>
        </p:blipFill>
        <p:spPr bwMode="auto">
          <a:xfrm>
            <a:off x="2362200" y="2743200"/>
            <a:ext cx="7620000"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74459" y="0"/>
            <a:ext cx="9957732" cy="3539430"/>
          </a:xfrm>
          <a:prstGeom prst="rect">
            <a:avLst/>
          </a:prstGeom>
          <a:noFill/>
        </p:spPr>
        <p:txBody>
          <a:bodyPr wrap="square" lIns="91440" tIns="45720" rIns="91440" bIns="45720">
            <a:spAutoFit/>
          </a:bodyPr>
          <a:lstStyle/>
          <a:p>
            <a:pPr algn="ctr"/>
            <a:r>
              <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Pasture, Rangeland and Forage (PRF) </a:t>
            </a:r>
          </a:p>
          <a:p>
            <a:pPr algn="ctr"/>
            <a:r>
              <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Payout as of </a:t>
            </a: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12/31/15</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a:p>
            <a:pPr algn="ct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$883,231,344.</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a:p>
            <a:pPr algn="ctr"/>
            <a:endPar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89593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0" y="220911"/>
            <a:ext cx="8077200" cy="923330"/>
          </a:xfrm>
          <a:prstGeom prst="rect">
            <a:avLst/>
          </a:prstGeom>
          <a:noFill/>
        </p:spPr>
        <p:txBody>
          <a:bodyPr wrap="square" rtlCol="0">
            <a:spAutoFit/>
          </a:bodyPr>
          <a:lstStyle/>
          <a:p>
            <a:pPr algn="ctr"/>
            <a:r>
              <a:rPr lang="en-US" sz="3600" b="1" dirty="0" smtClean="0">
                <a:solidFill>
                  <a:schemeClr val="accent2">
                    <a:lumMod val="75000"/>
                  </a:schemeClr>
                </a:solidFill>
              </a:rPr>
              <a:t>Conservation Compliance </a:t>
            </a:r>
            <a:endParaRPr lang="en-US" sz="3600" b="1" dirty="0">
              <a:solidFill>
                <a:schemeClr val="accent2">
                  <a:lumMod val="75000"/>
                </a:schemeClr>
              </a:solidFill>
            </a:endParaRPr>
          </a:p>
          <a:p>
            <a:endParaRPr lang="en-US" dirty="0">
              <a:latin typeface="Arial" charset="0"/>
            </a:endParaRPr>
          </a:p>
        </p:txBody>
      </p:sp>
      <p:sp>
        <p:nvSpPr>
          <p:cNvPr id="3" name="TextBox 2"/>
          <p:cNvSpPr txBox="1"/>
          <p:nvPr/>
        </p:nvSpPr>
        <p:spPr>
          <a:xfrm>
            <a:off x="494951" y="990600"/>
            <a:ext cx="11232858" cy="5678478"/>
          </a:xfrm>
          <a:prstGeom prst="rect">
            <a:avLst/>
          </a:prstGeom>
          <a:noFill/>
        </p:spPr>
        <p:txBody>
          <a:bodyPr wrap="square" rtlCol="0">
            <a:spAutoFit/>
          </a:bodyPr>
          <a:lstStyle/>
          <a:p>
            <a:r>
              <a:rPr lang="en-US" sz="2000" b="1" dirty="0">
                <a:solidFill>
                  <a:schemeClr val="accent4">
                    <a:lumMod val="75000"/>
                  </a:schemeClr>
                </a:solidFill>
              </a:rPr>
              <a:t>Conservation Compliance Linked to Premium Assistance</a:t>
            </a:r>
          </a:p>
          <a:p>
            <a:pPr marL="708660" lvl="1" indent="-342900">
              <a:spcBef>
                <a:spcPts val="1200"/>
              </a:spcBef>
              <a:buFont typeface="Wingdings" panose="05000000000000000000" pitchFamily="2" charset="2"/>
              <a:buChar char="§"/>
            </a:pPr>
            <a:r>
              <a:rPr lang="en-US" sz="2000" b="1" dirty="0">
                <a:solidFill>
                  <a:schemeClr val="accent4">
                    <a:lumMod val="75000"/>
                  </a:schemeClr>
                </a:solidFill>
              </a:rPr>
              <a:t>You must have a current AD-1026 on file </a:t>
            </a:r>
            <a:r>
              <a:rPr lang="en-US" sz="2000" b="1" dirty="0" smtClean="0">
                <a:solidFill>
                  <a:schemeClr val="accent4">
                    <a:lumMod val="75000"/>
                  </a:schemeClr>
                </a:solidFill>
              </a:rPr>
              <a:t>in </a:t>
            </a:r>
            <a:r>
              <a:rPr lang="en-US" sz="2000" b="1" dirty="0">
                <a:solidFill>
                  <a:schemeClr val="accent4">
                    <a:lumMod val="75000"/>
                  </a:schemeClr>
                </a:solidFill>
              </a:rPr>
              <a:t>order to receive premium assistance for 2016 crop year</a:t>
            </a:r>
            <a:r>
              <a:rPr lang="en-US" sz="2400" dirty="0">
                <a:solidFill>
                  <a:schemeClr val="accent4">
                    <a:lumMod val="75000"/>
                  </a:schemeClr>
                </a:solidFill>
              </a:rPr>
              <a:t>. </a:t>
            </a:r>
          </a:p>
          <a:p>
            <a:pPr marL="365760" lvl="1"/>
            <a:endParaRPr lang="en-US" sz="2000" dirty="0">
              <a:solidFill>
                <a:schemeClr val="accent4">
                  <a:lumMod val="75000"/>
                </a:schemeClr>
              </a:solidFill>
            </a:endParaRPr>
          </a:p>
          <a:p>
            <a:pPr marL="365760" lvl="1"/>
            <a:r>
              <a:rPr lang="en-US" b="1" dirty="0">
                <a:solidFill>
                  <a:schemeClr val="accent4">
                    <a:lumMod val="75000"/>
                  </a:schemeClr>
                </a:solidFill>
              </a:rPr>
              <a:t>In order to be in compliance for premium assistance you must:</a:t>
            </a:r>
          </a:p>
          <a:p>
            <a:pPr marL="365760" lvl="1"/>
            <a:endParaRPr lang="en-US" b="1" dirty="0">
              <a:solidFill>
                <a:schemeClr val="accent4">
                  <a:lumMod val="75000"/>
                </a:schemeClr>
              </a:solidFill>
            </a:endParaRPr>
          </a:p>
          <a:p>
            <a:pPr marL="822960" lvl="1" indent="-457200">
              <a:spcBef>
                <a:spcPts val="600"/>
              </a:spcBef>
              <a:buFont typeface="+mj-lt"/>
              <a:buAutoNum type="arabicPeriod"/>
            </a:pPr>
            <a:r>
              <a:rPr lang="en-US" b="1" dirty="0">
                <a:solidFill>
                  <a:schemeClr val="accent4">
                    <a:lumMod val="75000"/>
                  </a:schemeClr>
                </a:solidFill>
              </a:rPr>
              <a:t>Be in compliance with a NRCS approved conservation plan for all Highly Erodible Land (HEL).</a:t>
            </a:r>
          </a:p>
          <a:p>
            <a:pPr marL="822960" lvl="1" indent="-457200">
              <a:spcBef>
                <a:spcPts val="600"/>
              </a:spcBef>
              <a:buFont typeface="+mj-lt"/>
              <a:buAutoNum type="arabicPeriod"/>
            </a:pPr>
            <a:r>
              <a:rPr lang="en-US" b="1" dirty="0">
                <a:solidFill>
                  <a:schemeClr val="accent4">
                    <a:lumMod val="75000"/>
                  </a:schemeClr>
                </a:solidFill>
              </a:rPr>
              <a:t>Not plant or produce an agricultural commodity on a wetland converted after February 7, 2014.</a:t>
            </a:r>
          </a:p>
          <a:p>
            <a:pPr marL="822960" lvl="1" indent="-457200">
              <a:spcBef>
                <a:spcPts val="600"/>
              </a:spcBef>
              <a:buFont typeface="+mj-lt"/>
              <a:buAutoNum type="arabicPeriod"/>
            </a:pPr>
            <a:r>
              <a:rPr lang="en-US" b="1" dirty="0">
                <a:solidFill>
                  <a:schemeClr val="accent4">
                    <a:lumMod val="75000"/>
                  </a:schemeClr>
                </a:solidFill>
              </a:rPr>
              <a:t>Not have converted a wetland after February 7, 2014 to make it possible to produce an agricultural commodity.</a:t>
            </a:r>
          </a:p>
          <a:p>
            <a:pPr marL="365760" lvl="1"/>
            <a:endParaRPr lang="en-US" sz="2000" b="1" dirty="0">
              <a:solidFill>
                <a:schemeClr val="accent4">
                  <a:lumMod val="75000"/>
                </a:schemeClr>
              </a:solidFill>
            </a:endParaRPr>
          </a:p>
          <a:p>
            <a:pPr marL="365760" lvl="1"/>
            <a:r>
              <a:rPr lang="en-US" b="1" dirty="0">
                <a:solidFill>
                  <a:schemeClr val="accent4">
                    <a:lumMod val="75000"/>
                  </a:schemeClr>
                </a:solidFill>
              </a:rPr>
              <a:t>If your operation contains HEL or Wetlands and you are planning any activity that may affect your compliance status, you must notify NRCS! You will be allowed time to comply with any new plan(s). </a:t>
            </a:r>
          </a:p>
          <a:p>
            <a:pPr marL="365760" lvl="1"/>
            <a:endParaRPr lang="en-US" b="1" dirty="0">
              <a:solidFill>
                <a:schemeClr val="accent4">
                  <a:lumMod val="75000"/>
                </a:schemeClr>
              </a:solidFill>
            </a:endParaRPr>
          </a:p>
          <a:p>
            <a:pPr marL="365760" lvl="1"/>
            <a:r>
              <a:rPr lang="en-US" b="1" dirty="0">
                <a:solidFill>
                  <a:schemeClr val="accent4">
                    <a:lumMod val="75000"/>
                  </a:schemeClr>
                </a:solidFill>
              </a:rPr>
              <a:t>ANY change to your farming operation will require a new AD-1026 will be required.  Please contact FSA.</a:t>
            </a:r>
          </a:p>
        </p:txBody>
      </p:sp>
    </p:spTree>
    <p:extLst>
      <p:ext uri="{BB962C8B-B14F-4D97-AF65-F5344CB8AC3E}">
        <p14:creationId xmlns:p14="http://schemas.microsoft.com/office/powerpoint/2010/main" val="1689181537"/>
      </p:ext>
    </p:extLst>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cow and calf"/>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tretch>
            <a:fillRect/>
          </a:stretch>
        </p:blipFill>
        <p:spPr>
          <a:xfrm>
            <a:off x="3581400" y="2986539"/>
            <a:ext cx="4799292" cy="3727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0" y="0"/>
            <a:ext cx="9144000" cy="3785652"/>
          </a:xfrm>
          <a:prstGeom prst="rect">
            <a:avLst/>
          </a:prstGeom>
          <a:noFill/>
        </p:spPr>
        <p:txBody>
          <a:bodyPr wrap="square" lIns="91440" tIns="45720" rIns="91440" bIns="45720">
            <a:spAutoFit/>
          </a:bodyPr>
          <a:lstStyle/>
          <a:p>
            <a:pPr algn="ct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Livestock Risk Protection (LRP) </a:t>
            </a:r>
          </a:p>
          <a:p>
            <a:pPr algn="ct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Payout For </a:t>
            </a: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2015 </a:t>
            </a:r>
            <a:endPar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a:p>
            <a:pPr algn="ct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$9,837,675</a:t>
            </a:r>
            <a:endPar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a:p>
            <a:pPr algn="ct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a:t>
            </a:r>
            <a:endPar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52248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144272"/>
            <a:ext cx="6096000" cy="4250907"/>
          </a:xfrm>
          <a:prstGeom prst="rect">
            <a:avLst/>
          </a:prstGeom>
        </p:spPr>
        <p:txBody>
          <a:bodyPr>
            <a:spAutoFit/>
          </a:bodyPr>
          <a:lstStyle/>
          <a:p>
            <a:pPr algn="ctr">
              <a:spcBef>
                <a:spcPts val="1200"/>
              </a:spcBef>
            </a:pPr>
            <a:r>
              <a:rPr lang="en-US" sz="2800" b="1" i="1" kern="0" dirty="0">
                <a:solidFill>
                  <a:srgbClr val="72A376"/>
                </a:solidFill>
                <a:latin typeface="Cambria" panose="02040503050406030204" pitchFamily="18" charset="0"/>
                <a:ea typeface="Malgun Gothic" panose="020B0503020000020004" pitchFamily="34" charset="-127"/>
                <a:cs typeface="Times New Roman" panose="02020603050405020304" pitchFamily="18" charset="0"/>
              </a:rPr>
              <a:t>Assignment of Indemnity</a:t>
            </a:r>
          </a:p>
          <a:p>
            <a:pPr algn="just">
              <a:lnSpc>
                <a:spcPct val="115000"/>
              </a:lnSpc>
              <a:spcBef>
                <a:spcPts val="600"/>
              </a:spcBef>
              <a:spcAft>
                <a:spcPts val="1000"/>
              </a:spcAft>
            </a:pPr>
            <a:r>
              <a:rPr lang="en-US" dirty="0">
                <a:latin typeface="Calibri" panose="020F0502020204030204" pitchFamily="34" charset="0"/>
                <a:ea typeface="Malgun Gothic" panose="020B0503020000020004" pitchFamily="34" charset="-127"/>
                <a:cs typeface="Arial" panose="020B0604020202020204" pitchFamily="34" charset="0"/>
              </a:rPr>
              <a:t>If you are filing an assignment of indemnity, please have your lender contact us for the most current form.  This will save you and your lender time.</a:t>
            </a:r>
          </a:p>
          <a:p>
            <a:pPr algn="ctr">
              <a:spcBef>
                <a:spcPts val="1200"/>
              </a:spcBef>
            </a:pPr>
            <a:r>
              <a:rPr lang="en-US" sz="2800" b="1" i="1" kern="0" dirty="0">
                <a:solidFill>
                  <a:srgbClr val="72A376"/>
                </a:solidFill>
                <a:latin typeface="Cambria" panose="02040503050406030204" pitchFamily="18" charset="0"/>
                <a:ea typeface="Malgun Gothic" panose="020B0503020000020004" pitchFamily="34" charset="-127"/>
                <a:cs typeface="Times New Roman" panose="02020603050405020304" pitchFamily="18" charset="0"/>
              </a:rPr>
              <a:t>W-9s</a:t>
            </a:r>
          </a:p>
          <a:p>
            <a:pPr algn="just">
              <a:lnSpc>
                <a:spcPct val="115000"/>
              </a:lnSpc>
              <a:spcBef>
                <a:spcPts val="1200"/>
              </a:spcBef>
            </a:pPr>
            <a:r>
              <a:rPr lang="en-US" dirty="0">
                <a:latin typeface="Calibri" panose="020F0502020204030204" pitchFamily="34" charset="0"/>
                <a:ea typeface="Malgun Gothic" panose="020B0503020000020004" pitchFamily="34" charset="-127"/>
                <a:cs typeface="Arial" panose="020B0604020202020204" pitchFamily="34" charset="0"/>
              </a:rPr>
              <a:t>If your policy is written in the name of a </a:t>
            </a:r>
            <a:r>
              <a:rPr lang="en-US" dirty="0" smtClean="0">
                <a:latin typeface="Calibri" panose="020F0502020204030204" pitchFamily="34" charset="0"/>
                <a:ea typeface="Malgun Gothic" panose="020B0503020000020004" pitchFamily="34" charset="-127"/>
                <a:cs typeface="Arial" panose="020B0604020202020204" pitchFamily="34" charset="0"/>
              </a:rPr>
              <a:t>business you must have a completed W-9 on file.  </a:t>
            </a:r>
            <a:r>
              <a:rPr lang="en-US" dirty="0">
                <a:latin typeface="Calibri" panose="020F0502020204030204" pitchFamily="34" charset="0"/>
                <a:ea typeface="Malgun Gothic" panose="020B0503020000020004" pitchFamily="34" charset="-127"/>
                <a:cs typeface="Arial" panose="020B0604020202020204" pitchFamily="34" charset="0"/>
              </a:rPr>
              <a:t>This is due to </a:t>
            </a:r>
            <a:r>
              <a:rPr lang="en-US" dirty="0" smtClean="0">
                <a:latin typeface="Calibri" panose="020F0502020204030204" pitchFamily="34" charset="0"/>
                <a:ea typeface="Malgun Gothic" panose="020B0503020000020004" pitchFamily="34" charset="-127"/>
                <a:cs typeface="Arial" panose="020B0604020202020204" pitchFamily="34" charset="0"/>
              </a:rPr>
              <a:t>IRS </a:t>
            </a:r>
            <a:r>
              <a:rPr lang="en-US" dirty="0">
                <a:latin typeface="Calibri" panose="020F0502020204030204" pitchFamily="34" charset="0"/>
                <a:ea typeface="Malgun Gothic" panose="020B0503020000020004" pitchFamily="34" charset="-127"/>
                <a:cs typeface="Arial" panose="020B0604020202020204" pitchFamily="34" charset="0"/>
              </a:rPr>
              <a:t>reporting requirements, and the form will have to be completed prior to any </a:t>
            </a:r>
            <a:r>
              <a:rPr lang="en-US" dirty="0" smtClean="0">
                <a:latin typeface="Calibri" panose="020F0502020204030204" pitchFamily="34" charset="0"/>
                <a:ea typeface="Malgun Gothic" panose="020B0503020000020004" pitchFamily="34" charset="-127"/>
                <a:cs typeface="Arial" panose="020B0604020202020204" pitchFamily="34" charset="0"/>
              </a:rPr>
              <a:t>claims </a:t>
            </a:r>
            <a:r>
              <a:rPr lang="en-US" dirty="0">
                <a:latin typeface="Calibri" panose="020F0502020204030204" pitchFamily="34" charset="0"/>
                <a:ea typeface="Malgun Gothic" panose="020B0503020000020004" pitchFamily="34" charset="-127"/>
                <a:cs typeface="Arial" panose="020B0604020202020204" pitchFamily="34" charset="0"/>
              </a:rPr>
              <a:t>being paid.</a:t>
            </a:r>
          </a:p>
          <a:p>
            <a:r>
              <a:rPr lang="en-US" dirty="0">
                <a:latin typeface="Calibri" panose="020F0502020204030204" pitchFamily="34" charset="0"/>
                <a:ea typeface="Malgun Gothic" panose="020B0503020000020004" pitchFamily="34" charset="-127"/>
                <a:cs typeface="Arial" panose="020B0604020202020204" pitchFamily="34" charset="0"/>
              </a:rPr>
              <a:t/>
            </a:r>
            <a:br>
              <a:rPr lang="en-US" dirty="0">
                <a:latin typeface="Calibri" panose="020F0502020204030204" pitchFamily="34" charset="0"/>
                <a:ea typeface="Malgun Gothic" panose="020B0503020000020004" pitchFamily="34" charset="-127"/>
                <a:cs typeface="Arial" panose="020B0604020202020204" pitchFamily="34" charset="0"/>
              </a:rPr>
            </a:br>
            <a:endParaRPr lang="en-US" dirty="0"/>
          </a:p>
        </p:txBody>
      </p:sp>
    </p:spTree>
    <p:extLst>
      <p:ext uri="{BB962C8B-B14F-4D97-AF65-F5344CB8AC3E}">
        <p14:creationId xmlns:p14="http://schemas.microsoft.com/office/powerpoint/2010/main" val="1290850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5129"/>
            <a:ext cx="12191999" cy="923330"/>
          </a:xfrm>
          <a:prstGeom prst="rect">
            <a:avLst/>
          </a:prstGeom>
        </p:spPr>
        <p:txBody>
          <a:bodyPr wrap="square">
            <a:spAutoFit/>
          </a:bodyPr>
          <a:lstStyle/>
          <a:p>
            <a:pPr lvl="0" algn="ctr"/>
            <a:r>
              <a:rPr lang="en-US" sz="5400" b="1" dirty="0" smtClean="0">
                <a:ln w="17780" cmpd="sng">
                  <a:solidFill>
                    <a:srgbClr val="52AC97">
                      <a:tint val="3000"/>
                    </a:srgbClr>
                  </a:solidFill>
                  <a:prstDash val="solid"/>
                  <a:miter lim="800000"/>
                </a:ln>
                <a:gradFill>
                  <a:gsLst>
                    <a:gs pos="10000">
                      <a:srgbClr val="52AC97">
                        <a:tint val="63000"/>
                        <a:sat val="105000"/>
                      </a:srgbClr>
                    </a:gs>
                    <a:gs pos="90000">
                      <a:srgbClr val="52AC97">
                        <a:shade val="50000"/>
                        <a:satMod val="100000"/>
                      </a:srgbClr>
                    </a:gs>
                  </a:gsLst>
                  <a:lin ang="5400000"/>
                </a:gradFill>
                <a:effectLst>
                  <a:outerShdw blurRad="55000" dist="50800" dir="5400000" algn="tl">
                    <a:srgbClr val="000000">
                      <a:alpha val="33000"/>
                    </a:srgbClr>
                  </a:outerShdw>
                </a:effectLst>
              </a:rPr>
              <a:t>Short Notes</a:t>
            </a:r>
            <a:endParaRPr lang="en-US" sz="5400" b="1" dirty="0">
              <a:ln w="17780" cmpd="sng">
                <a:solidFill>
                  <a:srgbClr val="52AC97">
                    <a:tint val="3000"/>
                  </a:srgbClr>
                </a:solidFill>
                <a:prstDash val="solid"/>
                <a:miter lim="800000"/>
              </a:ln>
              <a:gradFill>
                <a:gsLst>
                  <a:gs pos="10000">
                    <a:srgbClr val="52AC97">
                      <a:tint val="63000"/>
                      <a:sat val="105000"/>
                    </a:srgbClr>
                  </a:gs>
                  <a:gs pos="90000">
                    <a:srgbClr val="52AC97">
                      <a:shade val="50000"/>
                      <a:satMod val="100000"/>
                    </a:srgbClr>
                  </a:gs>
                </a:gsLst>
                <a:lin ang="5400000"/>
              </a:gradFill>
              <a:effectLst>
                <a:outerShdw blurRad="55000" dist="50800" dir="5400000" algn="tl">
                  <a:srgbClr val="000000">
                    <a:alpha val="33000"/>
                  </a:srgbClr>
                </a:outerShdw>
              </a:effectLst>
            </a:endParaRPr>
          </a:p>
        </p:txBody>
      </p:sp>
      <p:sp>
        <p:nvSpPr>
          <p:cNvPr id="3" name="TextBox 2"/>
          <p:cNvSpPr txBox="1"/>
          <p:nvPr/>
        </p:nvSpPr>
        <p:spPr>
          <a:xfrm>
            <a:off x="1090246" y="1597132"/>
            <a:ext cx="2669320" cy="646331"/>
          </a:xfrm>
          <a:prstGeom prst="rect">
            <a:avLst/>
          </a:prstGeom>
          <a:noFill/>
        </p:spPr>
        <p:txBody>
          <a:bodyPr wrap="none" rtlCol="0">
            <a:spAutoFit/>
          </a:bodyPr>
          <a:lstStyle/>
          <a:p>
            <a:pPr marL="285750" indent="-285750">
              <a:buFont typeface="Arial" pitchFamily="34" charset="0"/>
              <a:buChar char="•"/>
            </a:pPr>
            <a:r>
              <a:rPr lang="en-US" dirty="0" smtClean="0"/>
              <a:t>2015 </a:t>
            </a:r>
            <a:r>
              <a:rPr lang="en-US" dirty="0" smtClean="0"/>
              <a:t>Price elections</a:t>
            </a:r>
            <a:br>
              <a:rPr lang="en-US" dirty="0" smtClean="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50645206"/>
              </p:ext>
            </p:extLst>
          </p:nvPr>
        </p:nvGraphicFramePr>
        <p:xfrm>
          <a:off x="2031999" y="2520462"/>
          <a:ext cx="8127999" cy="2966720"/>
        </p:xfrm>
        <a:graphic>
          <a:graphicData uri="http://schemas.openxmlformats.org/drawingml/2006/table">
            <a:tbl>
              <a:tblPr firstRow="1" bandRow="1">
                <a:tableStyleId>{3C2FFA5D-87B4-456A-9821-1D502468CF0F}</a:tableStyleId>
              </a:tblPr>
              <a:tblGrid>
                <a:gridCol w="2709333"/>
                <a:gridCol w="2709333"/>
                <a:gridCol w="2709333"/>
              </a:tblGrid>
              <a:tr h="370840">
                <a:tc gridSpan="2">
                  <a:txBody>
                    <a:bodyPr/>
                    <a:lstStyle/>
                    <a:p>
                      <a:pPr algn="ctr"/>
                      <a:r>
                        <a:rPr lang="en-US" dirty="0" smtClean="0"/>
                        <a:t>For</a:t>
                      </a:r>
                      <a:r>
                        <a:rPr lang="en-US" baseline="0" dirty="0" smtClean="0"/>
                        <a:t> VA</a:t>
                      </a:r>
                      <a:endParaRPr lang="en-US" dirty="0"/>
                    </a:p>
                  </a:txBody>
                  <a:tcPr/>
                </a:tc>
                <a:tc hMerge="1">
                  <a:txBody>
                    <a:bodyPr/>
                    <a:lstStyle/>
                    <a:p>
                      <a:endParaRPr lang="en-US" dirty="0"/>
                    </a:p>
                  </a:txBody>
                  <a:tcPr/>
                </a:tc>
                <a:tc>
                  <a:txBody>
                    <a:bodyPr/>
                    <a:lstStyle/>
                    <a:p>
                      <a:r>
                        <a:rPr lang="en-US" dirty="0" smtClean="0"/>
                        <a:t>2015 </a:t>
                      </a:r>
                      <a:r>
                        <a:rPr lang="en-US" dirty="0" smtClean="0"/>
                        <a:t>Prices</a:t>
                      </a:r>
                      <a:endParaRPr lang="en-US" dirty="0"/>
                    </a:p>
                  </a:txBody>
                  <a:tcPr/>
                </a:tc>
              </a:tr>
              <a:tr h="370840">
                <a:tc>
                  <a:txBody>
                    <a:bodyPr/>
                    <a:lstStyle/>
                    <a:p>
                      <a:r>
                        <a:rPr lang="en-US" dirty="0" smtClean="0"/>
                        <a:t>Flue</a:t>
                      </a:r>
                      <a:endParaRPr lang="en-US" dirty="0"/>
                    </a:p>
                  </a:txBody>
                  <a:tcPr/>
                </a:tc>
                <a:tc>
                  <a:txBody>
                    <a:bodyPr/>
                    <a:lstStyle/>
                    <a:p>
                      <a:r>
                        <a:rPr lang="en-US" dirty="0" smtClean="0"/>
                        <a:t>$ 1.80</a:t>
                      </a:r>
                      <a:endParaRPr lang="en-US" dirty="0"/>
                    </a:p>
                  </a:txBody>
                  <a:tcPr/>
                </a:tc>
                <a:tc>
                  <a:txBody>
                    <a:bodyPr/>
                    <a:lstStyle/>
                    <a:p>
                      <a:r>
                        <a:rPr lang="en-US" dirty="0" smtClean="0"/>
                        <a:t>$ </a:t>
                      </a:r>
                      <a:r>
                        <a:rPr lang="en-US" dirty="0" smtClean="0"/>
                        <a:t>1.80</a:t>
                      </a:r>
                      <a:endParaRPr lang="en-US" dirty="0"/>
                    </a:p>
                  </a:txBody>
                  <a:tcPr/>
                </a:tc>
              </a:tr>
              <a:tr h="370840">
                <a:tc>
                  <a:txBody>
                    <a:bodyPr/>
                    <a:lstStyle/>
                    <a:p>
                      <a:r>
                        <a:rPr lang="en-US" dirty="0" smtClean="0"/>
                        <a:t>Burley</a:t>
                      </a:r>
                      <a:endParaRPr lang="en-US" dirty="0"/>
                    </a:p>
                  </a:txBody>
                  <a:tcPr/>
                </a:tc>
                <a:tc>
                  <a:txBody>
                    <a:bodyPr/>
                    <a:lstStyle/>
                    <a:p>
                      <a:r>
                        <a:rPr lang="en-US" dirty="0" smtClean="0"/>
                        <a:t>$ 1.80</a:t>
                      </a:r>
                      <a:endParaRPr lang="en-US" dirty="0"/>
                    </a:p>
                  </a:txBody>
                  <a:tcPr/>
                </a:tc>
                <a:tc>
                  <a:txBody>
                    <a:bodyPr/>
                    <a:lstStyle/>
                    <a:p>
                      <a:r>
                        <a:rPr lang="en-US" dirty="0" smtClean="0"/>
                        <a:t>$ </a:t>
                      </a:r>
                      <a:r>
                        <a:rPr lang="en-US" dirty="0" smtClean="0"/>
                        <a:t>1.80</a:t>
                      </a:r>
                      <a:endParaRPr lang="en-US" dirty="0"/>
                    </a:p>
                  </a:txBody>
                  <a:tcPr/>
                </a:tc>
              </a:tr>
              <a:tr h="370840">
                <a:tc>
                  <a:txBody>
                    <a:bodyPr/>
                    <a:lstStyle/>
                    <a:p>
                      <a:r>
                        <a:rPr lang="en-US" dirty="0" smtClean="0"/>
                        <a:t>Dark</a:t>
                      </a:r>
                      <a:endParaRPr lang="en-US" dirty="0"/>
                    </a:p>
                  </a:txBody>
                  <a:tcPr/>
                </a:tc>
                <a:tc>
                  <a:txBody>
                    <a:bodyPr/>
                    <a:lstStyle/>
                    <a:p>
                      <a:r>
                        <a:rPr lang="en-US" dirty="0" smtClean="0"/>
                        <a:t>$ </a:t>
                      </a:r>
                      <a:r>
                        <a:rPr lang="en-US" dirty="0" smtClean="0"/>
                        <a:t>2.15</a:t>
                      </a:r>
                      <a:endParaRPr lang="en-US" dirty="0"/>
                    </a:p>
                  </a:txBody>
                  <a:tcPr/>
                </a:tc>
                <a:tc>
                  <a:txBody>
                    <a:bodyPr/>
                    <a:lstStyle/>
                    <a:p>
                      <a:r>
                        <a:rPr lang="en-US" dirty="0" smtClean="0"/>
                        <a:t>$ </a:t>
                      </a:r>
                      <a:r>
                        <a:rPr lang="en-US" dirty="0" smtClean="0"/>
                        <a:t>2.00</a:t>
                      </a:r>
                      <a:endParaRPr lang="en-US" dirty="0"/>
                    </a:p>
                  </a:txBody>
                  <a:tcPr/>
                </a:tc>
              </a:tr>
              <a:tr h="370840">
                <a:tc>
                  <a:txBody>
                    <a:bodyPr/>
                    <a:lstStyle/>
                    <a:p>
                      <a:r>
                        <a:rPr lang="en-US" dirty="0" smtClean="0"/>
                        <a:t>Fresh Mkt. Tomatoes</a:t>
                      </a:r>
                      <a:endParaRPr lang="en-US" dirty="0"/>
                    </a:p>
                  </a:txBody>
                  <a:tcPr/>
                </a:tc>
                <a:tc>
                  <a:txBody>
                    <a:bodyPr/>
                    <a:lstStyle/>
                    <a:p>
                      <a:r>
                        <a:rPr lang="en-US" dirty="0" smtClean="0"/>
                        <a:t>$ 7.25</a:t>
                      </a:r>
                      <a:endParaRPr lang="en-US" dirty="0"/>
                    </a:p>
                  </a:txBody>
                  <a:tcPr/>
                </a:tc>
                <a:tc>
                  <a:txBody>
                    <a:bodyPr/>
                    <a:lstStyle/>
                    <a:p>
                      <a:r>
                        <a:rPr lang="en-US" dirty="0" smtClean="0"/>
                        <a:t>$ </a:t>
                      </a:r>
                      <a:r>
                        <a:rPr lang="en-US" dirty="0" smtClean="0"/>
                        <a:t>7.25</a:t>
                      </a:r>
                      <a:endParaRPr lang="en-US" dirty="0"/>
                    </a:p>
                  </a:txBody>
                  <a:tcPr/>
                </a:tc>
              </a:tr>
              <a:tr h="370840">
                <a:tc>
                  <a:txBody>
                    <a:bodyPr/>
                    <a:lstStyle/>
                    <a:p>
                      <a:r>
                        <a:rPr lang="en-US" dirty="0" smtClean="0"/>
                        <a:t>Corn</a:t>
                      </a:r>
                      <a:endParaRPr lang="en-US" dirty="0"/>
                    </a:p>
                  </a:txBody>
                  <a:tcPr/>
                </a:tc>
                <a:tc>
                  <a:txBody>
                    <a:bodyPr/>
                    <a:lstStyle/>
                    <a:p>
                      <a:r>
                        <a:rPr lang="en-US" dirty="0" smtClean="0"/>
                        <a:t>TBD</a:t>
                      </a:r>
                      <a:endParaRPr lang="en-US" dirty="0"/>
                    </a:p>
                  </a:txBody>
                  <a:tcPr/>
                </a:tc>
                <a:tc>
                  <a:txBody>
                    <a:bodyPr/>
                    <a:lstStyle/>
                    <a:p>
                      <a:r>
                        <a:rPr lang="en-US" dirty="0" smtClean="0"/>
                        <a:t>$ </a:t>
                      </a:r>
                      <a:r>
                        <a:rPr lang="en-US" dirty="0" smtClean="0"/>
                        <a:t>4.15</a:t>
                      </a:r>
                      <a:endParaRPr lang="en-US" dirty="0"/>
                    </a:p>
                  </a:txBody>
                  <a:tcPr/>
                </a:tc>
              </a:tr>
              <a:tr h="370840">
                <a:tc>
                  <a:txBody>
                    <a:bodyPr/>
                    <a:lstStyle/>
                    <a:p>
                      <a:r>
                        <a:rPr lang="en-US" dirty="0" smtClean="0"/>
                        <a:t>Soybean</a:t>
                      </a:r>
                      <a:endParaRPr lang="en-US" dirty="0"/>
                    </a:p>
                  </a:txBody>
                  <a:tcPr/>
                </a:tc>
                <a:tc>
                  <a:txBody>
                    <a:bodyPr/>
                    <a:lstStyle/>
                    <a:p>
                      <a:r>
                        <a:rPr lang="en-US" dirty="0" smtClean="0"/>
                        <a:t>TBD</a:t>
                      </a:r>
                      <a:endParaRPr lang="en-US" dirty="0"/>
                    </a:p>
                  </a:txBody>
                  <a:tcPr/>
                </a:tc>
                <a:tc>
                  <a:txBody>
                    <a:bodyPr/>
                    <a:lstStyle/>
                    <a:p>
                      <a:r>
                        <a:rPr lang="en-US" dirty="0" smtClean="0"/>
                        <a:t>$ 9.78</a:t>
                      </a:r>
                      <a:endParaRPr lang="en-US" dirty="0"/>
                    </a:p>
                  </a:txBody>
                  <a:tcPr/>
                </a:tc>
              </a:tr>
              <a:tr h="370840">
                <a:tc>
                  <a:txBody>
                    <a:bodyPr/>
                    <a:lstStyle/>
                    <a:p>
                      <a:r>
                        <a:rPr lang="en-US" dirty="0" smtClean="0"/>
                        <a:t>Grain Sorghum</a:t>
                      </a:r>
                      <a:endParaRPr lang="en-US" dirty="0"/>
                    </a:p>
                  </a:txBody>
                  <a:tcPr/>
                </a:tc>
                <a:tc>
                  <a:txBody>
                    <a:bodyPr/>
                    <a:lstStyle/>
                    <a:p>
                      <a:r>
                        <a:rPr lang="en-US" dirty="0" smtClean="0"/>
                        <a:t>TBD</a:t>
                      </a:r>
                      <a:endParaRPr lang="en-US" dirty="0"/>
                    </a:p>
                  </a:txBody>
                  <a:tcPr/>
                </a:tc>
                <a:tc>
                  <a:txBody>
                    <a:bodyPr/>
                    <a:lstStyle/>
                    <a:p>
                      <a:r>
                        <a:rPr lang="en-US" dirty="0" smtClean="0"/>
                        <a:t>$ </a:t>
                      </a:r>
                      <a:r>
                        <a:rPr lang="en-US" dirty="0" smtClean="0"/>
                        <a:t>3.99</a:t>
                      </a:r>
                      <a:endParaRPr lang="en-US" dirty="0"/>
                    </a:p>
                  </a:txBody>
                  <a:tcPr/>
                </a:tc>
              </a:tr>
            </a:tbl>
          </a:graphicData>
        </a:graphic>
      </p:graphicFrame>
      <p:sp>
        <p:nvSpPr>
          <p:cNvPr id="5" name="TextBox 4"/>
          <p:cNvSpPr txBox="1"/>
          <p:nvPr/>
        </p:nvSpPr>
        <p:spPr>
          <a:xfrm>
            <a:off x="1090246" y="5967046"/>
            <a:ext cx="4723152" cy="646331"/>
          </a:xfrm>
          <a:prstGeom prst="rect">
            <a:avLst/>
          </a:prstGeom>
          <a:noFill/>
        </p:spPr>
        <p:txBody>
          <a:bodyPr wrap="none" rtlCol="0">
            <a:spAutoFit/>
          </a:bodyPr>
          <a:lstStyle/>
          <a:p>
            <a:pPr marL="285750" indent="-285750">
              <a:buFont typeface="Arial" pitchFamily="34" charset="0"/>
              <a:buChar char="•"/>
            </a:pPr>
            <a:r>
              <a:rPr lang="en-US" dirty="0" smtClean="0"/>
              <a:t>Data mining used to determine anomalies</a:t>
            </a:r>
          </a:p>
          <a:p>
            <a:pPr marL="742950" lvl="1" indent="-285750">
              <a:buFont typeface="Arial" pitchFamily="34" charset="0"/>
              <a:buChar char="•"/>
            </a:pPr>
            <a:r>
              <a:rPr lang="en-US" dirty="0" smtClean="0"/>
              <a:t>Trigger GSI’s</a:t>
            </a:r>
            <a:endParaRPr lang="en-US" dirty="0"/>
          </a:p>
        </p:txBody>
      </p:sp>
    </p:spTree>
    <p:extLst>
      <p:ext uri="{BB962C8B-B14F-4D97-AF65-F5344CB8AC3E}">
        <p14:creationId xmlns:p14="http://schemas.microsoft.com/office/powerpoint/2010/main" val="3299281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0121" y="5061577"/>
            <a:ext cx="6217920" cy="457200"/>
          </a:xfrm>
        </p:spPr>
        <p:txBody>
          <a:bodyPr/>
          <a:lstStyle/>
          <a:p>
            <a:r>
              <a:rPr lang="en-US" dirty="0" smtClean="0"/>
              <a:t>Review</a:t>
            </a:r>
            <a:endParaRPr lang="en-US" dirty="0"/>
          </a:p>
        </p:txBody>
      </p:sp>
      <p:sp>
        <p:nvSpPr>
          <p:cNvPr id="4" name="Rectangle 3"/>
          <p:cNvSpPr/>
          <p:nvPr/>
        </p:nvSpPr>
        <p:spPr>
          <a:xfrm>
            <a:off x="399784" y="4151366"/>
            <a:ext cx="3280064"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Key Points</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7506" y="1230924"/>
            <a:ext cx="7115908" cy="5152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9120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496" y="1149176"/>
            <a:ext cx="10972800" cy="5016758"/>
          </a:xfrm>
          <a:prstGeom prst="rect">
            <a:avLst/>
          </a:prstGeom>
          <a:noFill/>
        </p:spPr>
        <p:txBody>
          <a:bodyPr wrap="square" rtlCol="0">
            <a:spAutoFit/>
          </a:bodyPr>
          <a:lstStyle/>
          <a:p>
            <a:pPr marL="342900" indent="-342900">
              <a:buFont typeface="Wingdings" panose="05000000000000000000" pitchFamily="2" charset="2"/>
              <a:buChar char="v"/>
            </a:pPr>
            <a:r>
              <a:rPr lang="en-US" sz="2000" dirty="0" smtClean="0"/>
              <a:t>Sales Closing</a:t>
            </a:r>
          </a:p>
          <a:p>
            <a:pPr marL="685800" lvl="1" indent="-228600" algn="just">
              <a:buFont typeface="Wingdings" panose="05000000000000000000" pitchFamily="2" charset="2"/>
              <a:buChar char=""/>
            </a:pPr>
            <a:r>
              <a:rPr lang="en-US" sz="2000" dirty="0">
                <a:ea typeface="Times New Roman" panose="02020603050405020304" pitchFamily="18" charset="0"/>
              </a:rPr>
              <a:t>Deadline for Making Changes, Adding Crops or Counties</a:t>
            </a:r>
          </a:p>
          <a:p>
            <a:pPr marL="1143000" lvl="2" indent="-228600" algn="just">
              <a:buFont typeface="Symbol" panose="05050102010706020507" pitchFamily="18" charset="2"/>
              <a:buChar char=""/>
            </a:pPr>
            <a:r>
              <a:rPr lang="en-US" sz="2000" dirty="0">
                <a:ea typeface="Times New Roman" panose="02020603050405020304" pitchFamily="18" charset="0"/>
              </a:rPr>
              <a:t>Spring Crops</a:t>
            </a:r>
          </a:p>
          <a:p>
            <a:pPr marL="1657350" lvl="3" indent="-285750" algn="just">
              <a:buFont typeface="Wingdings 2" panose="05020102010507070707" pitchFamily="18" charset="2"/>
              <a:buChar char=""/>
            </a:pPr>
            <a:r>
              <a:rPr lang="en-US" sz="2000" dirty="0">
                <a:ea typeface="Times New Roman" panose="02020603050405020304" pitchFamily="18" charset="0"/>
              </a:rPr>
              <a:t>February 28 for North Carolina and South Carolina</a:t>
            </a:r>
          </a:p>
          <a:p>
            <a:pPr marL="1657350" lvl="3" indent="-285750" algn="just">
              <a:buFont typeface="Wingdings 2" panose="05020102010507070707" pitchFamily="18" charset="2"/>
              <a:buChar char=""/>
            </a:pPr>
            <a:r>
              <a:rPr lang="en-US" sz="2000" dirty="0">
                <a:ea typeface="Times New Roman" panose="02020603050405020304" pitchFamily="18" charset="0"/>
              </a:rPr>
              <a:t>March 15 for Virginia, Tennessee, Kentucky and West Virginia</a:t>
            </a:r>
          </a:p>
          <a:p>
            <a:pPr marL="1143000" lvl="2" indent="-228600" algn="just">
              <a:buFont typeface="Symbol" panose="05050102010706020507" pitchFamily="18" charset="2"/>
              <a:buChar char=""/>
            </a:pPr>
            <a:r>
              <a:rPr lang="en-US" sz="2000" dirty="0">
                <a:ea typeface="Times New Roman" panose="02020603050405020304" pitchFamily="18" charset="0"/>
              </a:rPr>
              <a:t>Fall Crops - September 30  </a:t>
            </a:r>
          </a:p>
          <a:p>
            <a:pPr marL="1143000" lvl="2" indent="-228600" algn="just">
              <a:buFont typeface="Symbol" panose="05050102010706020507" pitchFamily="18" charset="2"/>
              <a:buChar char=""/>
            </a:pPr>
            <a:r>
              <a:rPr lang="en-US" sz="2000" dirty="0">
                <a:ea typeface="Times New Roman" panose="02020603050405020304" pitchFamily="18" charset="0"/>
              </a:rPr>
              <a:t>PRF - November 15</a:t>
            </a:r>
          </a:p>
          <a:p>
            <a:pPr marL="285750" indent="-285750">
              <a:spcBef>
                <a:spcPts val="600"/>
              </a:spcBef>
              <a:buClr>
                <a:schemeClr val="tx1"/>
              </a:buClr>
              <a:buFont typeface="Wingdings" pitchFamily="2" charset="2"/>
              <a:buChar char="v"/>
            </a:pPr>
            <a:r>
              <a:rPr lang="en-US" sz="2000" dirty="0" smtClean="0"/>
              <a:t>Report </a:t>
            </a:r>
            <a:r>
              <a:rPr lang="en-US" sz="2000" dirty="0"/>
              <a:t>entity changes when they occur</a:t>
            </a:r>
          </a:p>
          <a:p>
            <a:pPr marL="800100" lvl="1" indent="-342900">
              <a:buClr>
                <a:schemeClr val="tx1"/>
              </a:buClr>
              <a:buFont typeface="Wingdings" pitchFamily="2" charset="2"/>
              <a:buChar char="§"/>
            </a:pPr>
            <a:r>
              <a:rPr lang="en-US" sz="2000" dirty="0" smtClean="0"/>
              <a:t>Example: Change in Marital status</a:t>
            </a:r>
          </a:p>
          <a:p>
            <a:pPr marL="342900" indent="-342900">
              <a:spcBef>
                <a:spcPts val="600"/>
              </a:spcBef>
              <a:buClr>
                <a:schemeClr val="tx1"/>
              </a:buClr>
              <a:buFont typeface="Wingdings" panose="05000000000000000000" pitchFamily="2" charset="2"/>
              <a:buChar char="v"/>
            </a:pPr>
            <a:r>
              <a:rPr lang="en-US" sz="2000" dirty="0" smtClean="0"/>
              <a:t>Reconstituted Farms Must Be Reported to Us Within 45 Days of Sales Closing.</a:t>
            </a:r>
          </a:p>
          <a:p>
            <a:pPr marL="285750" indent="-285750">
              <a:spcBef>
                <a:spcPts val="600"/>
              </a:spcBef>
              <a:buClr>
                <a:schemeClr val="tx1"/>
              </a:buClr>
              <a:buFont typeface="Wingdings" pitchFamily="2" charset="2"/>
              <a:buChar char="v"/>
            </a:pPr>
            <a:r>
              <a:rPr lang="en-US" sz="2000" dirty="0"/>
              <a:t>Map Book will be mailed prior to Spring planting</a:t>
            </a:r>
          </a:p>
          <a:p>
            <a:pPr marL="800100" lvl="1" indent="-342900">
              <a:buClr>
                <a:schemeClr val="tx1"/>
              </a:buClr>
              <a:buFont typeface="Wingdings" panose="05000000000000000000" pitchFamily="2" charset="2"/>
              <a:buChar char="§"/>
            </a:pPr>
            <a:r>
              <a:rPr lang="en-US" sz="2000" dirty="0"/>
              <a:t>Retain and use for Fall </a:t>
            </a:r>
            <a:r>
              <a:rPr lang="en-US" sz="2000" dirty="0" smtClean="0"/>
              <a:t>plantings</a:t>
            </a:r>
          </a:p>
          <a:p>
            <a:pPr marL="342900" indent="-342900">
              <a:spcBef>
                <a:spcPts val="600"/>
              </a:spcBef>
              <a:buClr>
                <a:schemeClr val="tx1"/>
              </a:buClr>
              <a:buFont typeface="Wingdings" panose="05000000000000000000" pitchFamily="2" charset="2"/>
              <a:buChar char="v"/>
            </a:pPr>
            <a:r>
              <a:rPr lang="en-US" sz="2000" dirty="0" smtClean="0"/>
              <a:t>Replants</a:t>
            </a:r>
          </a:p>
          <a:p>
            <a:pPr marL="914400" lvl="1" indent="-457200">
              <a:buClr>
                <a:schemeClr val="tx1"/>
              </a:buClr>
              <a:buFont typeface="Wingdings" panose="05000000000000000000" pitchFamily="2" charset="2"/>
              <a:buChar char="§"/>
            </a:pPr>
            <a:r>
              <a:rPr lang="en-US" sz="2000" dirty="0" smtClean="0"/>
              <a:t>An adjuster MUST contact you </a:t>
            </a:r>
            <a:r>
              <a:rPr lang="en-US" sz="2000" b="1" dirty="0" smtClean="0"/>
              <a:t>BEFORE</a:t>
            </a:r>
            <a:r>
              <a:rPr lang="en-US" sz="2000" dirty="0" smtClean="0"/>
              <a:t> you begin replanting.</a:t>
            </a:r>
            <a:endParaRPr lang="en-US" sz="2000" dirty="0"/>
          </a:p>
          <a:p>
            <a:pPr marL="285750" indent="-285750">
              <a:buFont typeface="Wingdings" pitchFamily="2" charset="2"/>
              <a:buChar char="v"/>
            </a:pPr>
            <a:endParaRPr lang="en-US" sz="2000" dirty="0"/>
          </a:p>
        </p:txBody>
      </p:sp>
      <p:sp>
        <p:nvSpPr>
          <p:cNvPr id="5" name="Rectangle 4"/>
          <p:cNvSpPr/>
          <p:nvPr/>
        </p:nvSpPr>
        <p:spPr>
          <a:xfrm>
            <a:off x="0" y="0"/>
            <a:ext cx="12192000" cy="923330"/>
          </a:xfrm>
          <a:prstGeom prst="rect">
            <a:avLst/>
          </a:prstGeom>
          <a:noFill/>
        </p:spPr>
        <p:txBody>
          <a:bodyPr wrap="squar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Key Points to Remember</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Tree>
    <p:extLst>
      <p:ext uri="{BB962C8B-B14F-4D97-AF65-F5344CB8AC3E}">
        <p14:creationId xmlns:p14="http://schemas.microsoft.com/office/powerpoint/2010/main" val="3460863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27"/>
            <a:ext cx="12192000" cy="769441"/>
          </a:xfrm>
          <a:prstGeom prst="rect">
            <a:avLst/>
          </a:prstGeom>
          <a:no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Key Points to Remember </a:t>
            </a:r>
            <a:r>
              <a:rPr lang="en-US"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(cont’d)</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TextBox 2"/>
          <p:cNvSpPr txBox="1"/>
          <p:nvPr/>
        </p:nvSpPr>
        <p:spPr>
          <a:xfrm>
            <a:off x="1148755" y="610136"/>
            <a:ext cx="10923004" cy="6247864"/>
          </a:xfrm>
          <a:prstGeom prst="rect">
            <a:avLst/>
          </a:prstGeom>
          <a:noFill/>
        </p:spPr>
        <p:txBody>
          <a:bodyPr wrap="square" rtlCol="0">
            <a:spAutoFit/>
          </a:bodyPr>
          <a:lstStyle/>
          <a:p>
            <a:pPr>
              <a:buClr>
                <a:schemeClr val="tx1"/>
              </a:buClr>
            </a:pPr>
            <a:endParaRPr lang="en-US" sz="2000" dirty="0" smtClean="0"/>
          </a:p>
          <a:p>
            <a:pPr>
              <a:buClr>
                <a:schemeClr val="tx1"/>
              </a:buClr>
            </a:pPr>
            <a:endParaRPr lang="en-US" sz="2000" dirty="0" smtClean="0"/>
          </a:p>
          <a:p>
            <a:pPr marL="285750" indent="-285750">
              <a:buFont typeface="Wingdings" pitchFamily="2" charset="2"/>
              <a:buChar char="v"/>
            </a:pPr>
            <a:r>
              <a:rPr lang="en-US" sz="2000" dirty="0"/>
              <a:t>Acreage Reporting</a:t>
            </a:r>
          </a:p>
          <a:p>
            <a:pPr marL="742950" lvl="1" indent="-285750">
              <a:buFont typeface="Wingdings" pitchFamily="2" charset="2"/>
              <a:buChar char="§"/>
            </a:pPr>
            <a:r>
              <a:rPr lang="en-US" sz="2000" dirty="0"/>
              <a:t>Be accurate</a:t>
            </a:r>
          </a:p>
          <a:p>
            <a:pPr marL="742950" lvl="1" indent="-285750">
              <a:buFont typeface="Wingdings" pitchFamily="2" charset="2"/>
              <a:buChar char="§"/>
            </a:pPr>
            <a:r>
              <a:rPr lang="en-US" sz="2000" dirty="0"/>
              <a:t>Be Timely</a:t>
            </a:r>
          </a:p>
          <a:p>
            <a:pPr marL="742950" lvl="1" indent="-285750">
              <a:buFont typeface="Wingdings" pitchFamily="2" charset="2"/>
              <a:buChar char="§"/>
            </a:pPr>
            <a:r>
              <a:rPr lang="en-US" sz="2000" dirty="0"/>
              <a:t>Report to FSA </a:t>
            </a:r>
            <a:r>
              <a:rPr lang="en-US" sz="2000" b="1" u="sng" dirty="0"/>
              <a:t>FIRST</a:t>
            </a:r>
          </a:p>
          <a:p>
            <a:pPr marL="1200150" lvl="2" indent="-285750">
              <a:buFont typeface="Arial" pitchFamily="34" charset="0"/>
              <a:buChar char="•"/>
            </a:pPr>
            <a:r>
              <a:rPr lang="en-US" sz="2000" dirty="0"/>
              <a:t>Obtain copy of 578PP</a:t>
            </a:r>
          </a:p>
          <a:p>
            <a:pPr marL="1657350" lvl="3" indent="-285750">
              <a:buClr>
                <a:schemeClr val="tx1"/>
              </a:buClr>
              <a:buFont typeface="Arial" pitchFamily="34" charset="0"/>
              <a:buChar char="•"/>
            </a:pPr>
            <a:r>
              <a:rPr lang="en-US" sz="2000" dirty="0"/>
              <a:t>Forward to us</a:t>
            </a:r>
          </a:p>
          <a:p>
            <a:pPr marL="2114550" lvl="4" indent="-285750">
              <a:buClr>
                <a:schemeClr val="tx1"/>
              </a:buClr>
              <a:buFont typeface="Arial" pitchFamily="34" charset="0"/>
              <a:buChar char="•"/>
            </a:pPr>
            <a:r>
              <a:rPr lang="en-US" sz="2000" dirty="0"/>
              <a:t>Identify </a:t>
            </a:r>
            <a:r>
              <a:rPr lang="en-US" sz="2000" b="1" dirty="0"/>
              <a:t>ALL</a:t>
            </a:r>
            <a:r>
              <a:rPr lang="en-US" sz="2000" dirty="0"/>
              <a:t> uninsurable acres</a:t>
            </a:r>
          </a:p>
          <a:p>
            <a:pPr marL="2571750" lvl="5" indent="-285750">
              <a:buFont typeface="Wingdings" pitchFamily="2" charset="2"/>
              <a:buChar char="ü"/>
            </a:pPr>
            <a:r>
              <a:rPr lang="en-US" sz="2000" dirty="0"/>
              <a:t>NBG (New Breaking Ground)</a:t>
            </a:r>
          </a:p>
          <a:p>
            <a:pPr marL="2571750" lvl="5" indent="-285750">
              <a:buFont typeface="Wingdings" pitchFamily="2" charset="2"/>
              <a:buChar char="ü"/>
            </a:pPr>
            <a:r>
              <a:rPr lang="en-US" sz="2000" dirty="0"/>
              <a:t>Practice uninsurable</a:t>
            </a:r>
          </a:p>
          <a:p>
            <a:pPr marL="3028950" lvl="6" indent="-285750">
              <a:buFont typeface="Franklin Gothic Medium" pitchFamily="34" charset="0"/>
              <a:buChar char="-"/>
            </a:pPr>
            <a:r>
              <a:rPr lang="en-US" sz="2000" dirty="0"/>
              <a:t>Ex. wheat for fallow or hay, soybeans for hay</a:t>
            </a:r>
          </a:p>
          <a:p>
            <a:pPr marL="742950" lvl="1" indent="-285750">
              <a:buFont typeface="Wingdings" pitchFamily="2" charset="2"/>
              <a:buChar char="§"/>
            </a:pPr>
            <a:r>
              <a:rPr lang="en-US" sz="2000" dirty="0"/>
              <a:t>Crops planted after late plant date</a:t>
            </a:r>
          </a:p>
          <a:p>
            <a:pPr marL="1200150" lvl="2" indent="-285750">
              <a:buFont typeface="Arial" pitchFamily="34" charset="0"/>
              <a:buChar char="•"/>
            </a:pPr>
            <a:r>
              <a:rPr lang="en-US" sz="2000" dirty="0"/>
              <a:t>Insurable IF planted  late due to insurable cause of loss</a:t>
            </a:r>
          </a:p>
          <a:p>
            <a:pPr marL="1657350" lvl="3" indent="-285750">
              <a:buFont typeface="Arial" pitchFamily="34" charset="0"/>
              <a:buChar char="•"/>
            </a:pPr>
            <a:r>
              <a:rPr lang="en-US" sz="2000" dirty="0"/>
              <a:t>60% of timely planted guarantee</a:t>
            </a:r>
          </a:p>
          <a:p>
            <a:pPr marL="1200150" lvl="2" indent="-285750">
              <a:buFont typeface="Arial" pitchFamily="34" charset="0"/>
              <a:buChar char="•"/>
            </a:pPr>
            <a:r>
              <a:rPr lang="en-US" sz="2000" dirty="0"/>
              <a:t>Can elect to not </a:t>
            </a:r>
            <a:r>
              <a:rPr lang="en-US" sz="2000" dirty="0" smtClean="0"/>
              <a:t>insure</a:t>
            </a:r>
          </a:p>
          <a:p>
            <a:pPr marL="342900" indent="-342900">
              <a:buFont typeface="Wingdings" panose="05000000000000000000" pitchFamily="2" charset="2"/>
              <a:buChar char="v"/>
            </a:pPr>
            <a:r>
              <a:rPr lang="en-US" sz="2000" dirty="0" smtClean="0"/>
              <a:t>All Documents Must Be the Same</a:t>
            </a:r>
          </a:p>
          <a:p>
            <a:pPr marL="800100" lvl="1" indent="-342900">
              <a:buFont typeface="Wingdings" panose="05000000000000000000" pitchFamily="2" charset="2"/>
              <a:buChar char="§"/>
            </a:pPr>
            <a:r>
              <a:rPr lang="en-US" sz="2000" dirty="0" smtClean="0"/>
              <a:t>Policy</a:t>
            </a:r>
          </a:p>
          <a:p>
            <a:pPr marL="800100" lvl="1" indent="-342900">
              <a:buFont typeface="Wingdings" panose="05000000000000000000" pitchFamily="2" charset="2"/>
              <a:buChar char="§"/>
            </a:pPr>
            <a:r>
              <a:rPr lang="en-US" sz="2000" dirty="0" smtClean="0"/>
              <a:t>FSA</a:t>
            </a:r>
          </a:p>
          <a:p>
            <a:pPr marL="800100" lvl="1" indent="-342900">
              <a:buFont typeface="Wingdings" panose="05000000000000000000" pitchFamily="2" charset="2"/>
              <a:buChar char="§"/>
            </a:pPr>
            <a:r>
              <a:rPr lang="en-US" sz="2000" dirty="0" smtClean="0"/>
              <a:t>Sales Receipts/Settlement Sheets</a:t>
            </a:r>
            <a:endParaRPr lang="en-US" sz="2000" dirty="0"/>
          </a:p>
        </p:txBody>
      </p:sp>
    </p:spTree>
    <p:extLst>
      <p:ext uri="{BB962C8B-B14F-4D97-AF65-F5344CB8AC3E}">
        <p14:creationId xmlns:p14="http://schemas.microsoft.com/office/powerpoint/2010/main" val="309966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1535" y="1108497"/>
            <a:ext cx="10857470" cy="4939814"/>
          </a:xfrm>
          <a:prstGeom prst="rect">
            <a:avLst/>
          </a:prstGeom>
        </p:spPr>
        <p:txBody>
          <a:bodyPr wrap="square">
            <a:spAutoFit/>
          </a:bodyPr>
          <a:lstStyle/>
          <a:p>
            <a:pPr marL="285750" indent="-285750">
              <a:buClr>
                <a:schemeClr val="tx1"/>
              </a:buClr>
              <a:buFont typeface="Wingdings" pitchFamily="2" charset="2"/>
              <a:buChar char="v"/>
            </a:pPr>
            <a:r>
              <a:rPr lang="en-US" sz="2000" dirty="0" smtClean="0"/>
              <a:t>Provide </a:t>
            </a:r>
            <a:r>
              <a:rPr lang="en-US" sz="2000" dirty="0"/>
              <a:t>timely notice of loss</a:t>
            </a:r>
          </a:p>
          <a:p>
            <a:pPr marL="800100" lvl="1" indent="-342900">
              <a:buClr>
                <a:schemeClr val="tx1"/>
              </a:buClr>
              <a:buFont typeface="Wingdings" pitchFamily="2" charset="2"/>
              <a:buChar char="§"/>
            </a:pPr>
            <a:r>
              <a:rPr lang="en-US" sz="2000" dirty="0"/>
              <a:t>Within 72 hours of </a:t>
            </a:r>
            <a:r>
              <a:rPr lang="en-US" sz="2000" dirty="0" smtClean="0"/>
              <a:t>occurrence.</a:t>
            </a:r>
            <a:endParaRPr lang="en-US" sz="2000" dirty="0"/>
          </a:p>
          <a:p>
            <a:pPr marL="800100" lvl="1" indent="-342900">
              <a:buClr>
                <a:schemeClr val="tx1"/>
              </a:buClr>
              <a:buFont typeface="Wingdings" pitchFamily="2" charset="2"/>
              <a:buChar char="§"/>
            </a:pPr>
            <a:r>
              <a:rPr lang="en-US" sz="2000" dirty="0"/>
              <a:t>Report each occurrence of a </a:t>
            </a:r>
            <a:r>
              <a:rPr lang="en-US" sz="2000" dirty="0" smtClean="0"/>
              <a:t>loss.</a:t>
            </a:r>
          </a:p>
          <a:p>
            <a:pPr marL="285750" indent="-285750">
              <a:spcBef>
                <a:spcPts val="600"/>
              </a:spcBef>
              <a:buClr>
                <a:schemeClr val="tx1"/>
              </a:buClr>
              <a:buFont typeface="Wingdings" pitchFamily="2" charset="2"/>
              <a:buChar char="v"/>
            </a:pPr>
            <a:r>
              <a:rPr lang="en-US" sz="2000" dirty="0"/>
              <a:t>Quality losses on grain</a:t>
            </a:r>
          </a:p>
          <a:p>
            <a:pPr marL="800100" lvl="1" indent="-342900">
              <a:buClr>
                <a:schemeClr val="tx1"/>
              </a:buClr>
              <a:buFont typeface="Wingdings" pitchFamily="2" charset="2"/>
              <a:buChar char="§"/>
            </a:pPr>
            <a:r>
              <a:rPr lang="en-US" sz="2000" dirty="0"/>
              <a:t>Mycotoxins</a:t>
            </a:r>
          </a:p>
          <a:p>
            <a:pPr marL="1257300" lvl="2" indent="-342900">
              <a:buClr>
                <a:schemeClr val="tx1"/>
              </a:buClr>
              <a:buFont typeface="Arial" pitchFamily="34" charset="0"/>
              <a:buChar char="•"/>
            </a:pPr>
            <a:r>
              <a:rPr lang="en-US" sz="2000" dirty="0"/>
              <a:t>Notify us immediately</a:t>
            </a:r>
            <a:r>
              <a:rPr lang="en-US" sz="2000" dirty="0" smtClean="0"/>
              <a:t>.</a:t>
            </a:r>
            <a:endParaRPr lang="en-US" sz="2000" dirty="0"/>
          </a:p>
          <a:p>
            <a:pPr marL="285750" indent="-285750">
              <a:spcBef>
                <a:spcPts val="600"/>
              </a:spcBef>
              <a:buClr>
                <a:schemeClr val="tx1"/>
              </a:buClr>
              <a:buFont typeface="Wingdings" pitchFamily="2" charset="2"/>
              <a:buChar char="v"/>
            </a:pPr>
            <a:r>
              <a:rPr lang="en-US" sz="2000" dirty="0"/>
              <a:t>Settlement sheets for all production </a:t>
            </a:r>
            <a:r>
              <a:rPr lang="en-US" sz="2000" b="1" dirty="0"/>
              <a:t>MUST</a:t>
            </a:r>
            <a:r>
              <a:rPr lang="en-US" sz="2000" dirty="0"/>
              <a:t> be supplied to adjuster before final claim can be </a:t>
            </a:r>
            <a:r>
              <a:rPr lang="en-US" sz="2000" dirty="0" smtClean="0"/>
              <a:t>completed.</a:t>
            </a:r>
            <a:endParaRPr lang="en-US" sz="2000" dirty="0"/>
          </a:p>
          <a:p>
            <a:pPr marL="342900" marR="0" lvl="0" indent="-342900">
              <a:spcBef>
                <a:spcPts val="600"/>
              </a:spcBef>
              <a:spcAft>
                <a:spcPts val="0"/>
              </a:spcAft>
              <a:buFont typeface="Wingdings" panose="05000000000000000000" pitchFamily="2" charset="2"/>
              <a:buChar char=""/>
            </a:pPr>
            <a:r>
              <a:rPr lang="en-US" sz="2000" dirty="0">
                <a:ea typeface="Times New Roman" panose="02020603050405020304" pitchFamily="18" charset="0"/>
              </a:rPr>
              <a:t>Carry over production (old crop) </a:t>
            </a:r>
            <a:r>
              <a:rPr lang="en-US" sz="2000" u="sng" dirty="0">
                <a:ea typeface="Times New Roman" panose="02020603050405020304" pitchFamily="18" charset="0"/>
              </a:rPr>
              <a:t>MUST</a:t>
            </a:r>
            <a:r>
              <a:rPr lang="en-US" sz="2000" dirty="0">
                <a:ea typeface="Times New Roman" panose="02020603050405020304" pitchFamily="18" charset="0"/>
              </a:rPr>
              <a:t> be measured by an adjuster before new crop is added to bins where old crop is stored.</a:t>
            </a:r>
          </a:p>
          <a:p>
            <a:pPr marL="742950" marR="0" lvl="1" indent="-285750">
              <a:spcBef>
                <a:spcPts val="0"/>
              </a:spcBef>
              <a:spcAft>
                <a:spcPts val="0"/>
              </a:spcAft>
              <a:buFont typeface="Wingdings" panose="05000000000000000000" pitchFamily="2" charset="2"/>
              <a:buChar char="§"/>
            </a:pPr>
            <a:r>
              <a:rPr lang="en-US" sz="2000" dirty="0">
                <a:ea typeface="Times New Roman" panose="02020603050405020304" pitchFamily="18" charset="0"/>
              </a:rPr>
              <a:t>Should the current crop be used for a purpose other than originally intended, such as soybeans for hay rather than for grain, an adjuster must be involved prior to harvest.</a:t>
            </a:r>
          </a:p>
          <a:p>
            <a:pPr marL="742950" marR="0" lvl="1" indent="-285750">
              <a:spcBef>
                <a:spcPts val="0"/>
              </a:spcBef>
              <a:spcAft>
                <a:spcPts val="0"/>
              </a:spcAft>
              <a:buFont typeface="Wingdings" panose="05000000000000000000" pitchFamily="2" charset="2"/>
              <a:buChar char="§"/>
            </a:pPr>
            <a:r>
              <a:rPr lang="en-US" sz="2000" dirty="0">
                <a:ea typeface="Times New Roman" panose="02020603050405020304" pitchFamily="18" charset="0"/>
              </a:rPr>
              <a:t>Corn that is insured as grain but will be harvested as silage, must be appraised, even if you don’t anticipate a loss</a:t>
            </a:r>
            <a:r>
              <a:rPr lang="en-US" sz="2000" dirty="0" smtClean="0">
                <a:ea typeface="Times New Roman" panose="02020603050405020304" pitchFamily="18" charset="0"/>
              </a:rPr>
              <a:t>.</a:t>
            </a:r>
            <a:endParaRPr lang="en-US" sz="2000" dirty="0">
              <a:ea typeface="Times New Roman" panose="02020603050405020304" pitchFamily="18" charset="0"/>
            </a:endParaRPr>
          </a:p>
        </p:txBody>
      </p:sp>
      <p:sp>
        <p:nvSpPr>
          <p:cNvPr id="3" name="Rectangle 2"/>
          <p:cNvSpPr/>
          <p:nvPr/>
        </p:nvSpPr>
        <p:spPr>
          <a:xfrm>
            <a:off x="1556952" y="96961"/>
            <a:ext cx="9382898" cy="769441"/>
          </a:xfrm>
          <a:prstGeom prst="rect">
            <a:avLst/>
          </a:prstGeom>
        </p:spPr>
        <p:txBody>
          <a:bodyPr wrap="square">
            <a:spAutoFit/>
          </a:bodyPr>
          <a:lstStyle/>
          <a:p>
            <a:pPr lvl="0" algn="ctr"/>
            <a:r>
              <a:rPr lang="en-US" sz="4400" b="1" dirty="0">
                <a:ln w="17780" cmpd="sng">
                  <a:solidFill>
                    <a:srgbClr val="A53010">
                      <a:tint val="3000"/>
                    </a:srgbClr>
                  </a:solidFill>
                  <a:prstDash val="solid"/>
                  <a:miter lim="800000"/>
                </a:ln>
                <a:gradFill>
                  <a:gsLst>
                    <a:gs pos="10000">
                      <a:srgbClr val="A53010">
                        <a:tint val="63000"/>
                        <a:sat val="105000"/>
                      </a:srgbClr>
                    </a:gs>
                    <a:gs pos="90000">
                      <a:srgbClr val="A53010">
                        <a:shade val="50000"/>
                        <a:satMod val="100000"/>
                      </a:srgbClr>
                    </a:gs>
                  </a:gsLst>
                  <a:lin ang="5400000"/>
                </a:gradFill>
                <a:effectLst>
                  <a:outerShdw blurRad="55000" dist="50800" dir="5400000" algn="tl">
                    <a:srgbClr val="000000">
                      <a:alpha val="33000"/>
                    </a:srgbClr>
                  </a:outerShdw>
                </a:effectLst>
              </a:rPr>
              <a:t>Key Points to Remember </a:t>
            </a:r>
            <a:r>
              <a:rPr lang="en-US" sz="2800" b="1" dirty="0">
                <a:ln w="17780" cmpd="sng">
                  <a:solidFill>
                    <a:srgbClr val="A53010">
                      <a:tint val="3000"/>
                    </a:srgbClr>
                  </a:solidFill>
                  <a:prstDash val="solid"/>
                  <a:miter lim="800000"/>
                </a:ln>
                <a:gradFill>
                  <a:gsLst>
                    <a:gs pos="10000">
                      <a:srgbClr val="A53010">
                        <a:tint val="63000"/>
                        <a:sat val="105000"/>
                      </a:srgbClr>
                    </a:gs>
                    <a:gs pos="90000">
                      <a:srgbClr val="A53010">
                        <a:shade val="50000"/>
                        <a:satMod val="100000"/>
                      </a:srgbClr>
                    </a:gs>
                  </a:gsLst>
                  <a:lin ang="5400000"/>
                </a:gradFill>
                <a:effectLst>
                  <a:outerShdw blurRad="55000" dist="50800" dir="5400000" algn="tl">
                    <a:srgbClr val="000000">
                      <a:alpha val="33000"/>
                    </a:srgbClr>
                  </a:outerShdw>
                </a:effectLst>
              </a:rPr>
              <a:t>(</a:t>
            </a:r>
            <a:r>
              <a:rPr lang="en-US" sz="2000" b="1" dirty="0">
                <a:ln w="17780" cmpd="sng">
                  <a:solidFill>
                    <a:srgbClr val="A53010">
                      <a:tint val="3000"/>
                    </a:srgbClr>
                  </a:solidFill>
                  <a:prstDash val="solid"/>
                  <a:miter lim="800000"/>
                </a:ln>
                <a:gradFill>
                  <a:gsLst>
                    <a:gs pos="10000">
                      <a:srgbClr val="A53010">
                        <a:tint val="63000"/>
                        <a:sat val="105000"/>
                      </a:srgbClr>
                    </a:gs>
                    <a:gs pos="90000">
                      <a:srgbClr val="A53010">
                        <a:shade val="50000"/>
                        <a:satMod val="100000"/>
                      </a:srgbClr>
                    </a:gs>
                  </a:gsLst>
                  <a:lin ang="5400000"/>
                </a:gradFill>
                <a:effectLst>
                  <a:outerShdw blurRad="55000" dist="50800" dir="5400000" algn="tl">
                    <a:srgbClr val="000000">
                      <a:alpha val="33000"/>
                    </a:srgbClr>
                  </a:outerShdw>
                </a:effectLst>
              </a:rPr>
              <a:t>cont’d</a:t>
            </a:r>
            <a:r>
              <a:rPr lang="en-US" sz="2800" b="1" dirty="0">
                <a:ln w="17780" cmpd="sng">
                  <a:solidFill>
                    <a:srgbClr val="A53010">
                      <a:tint val="3000"/>
                    </a:srgbClr>
                  </a:solidFill>
                  <a:prstDash val="solid"/>
                  <a:miter lim="800000"/>
                </a:ln>
                <a:gradFill>
                  <a:gsLst>
                    <a:gs pos="10000">
                      <a:srgbClr val="A53010">
                        <a:tint val="63000"/>
                        <a:sat val="105000"/>
                      </a:srgbClr>
                    </a:gs>
                    <a:gs pos="90000">
                      <a:srgbClr val="A53010">
                        <a:shade val="50000"/>
                        <a:satMod val="100000"/>
                      </a:srgbClr>
                    </a:gs>
                  </a:gsLst>
                  <a:lin ang="5400000"/>
                </a:gradFill>
                <a:effectLst>
                  <a:outerShdw blurRad="55000" dist="50800" dir="5400000" algn="tl">
                    <a:srgbClr val="000000">
                      <a:alpha val="33000"/>
                    </a:srgbClr>
                  </a:outerShdw>
                </a:effectLst>
              </a:rPr>
              <a:t>)</a:t>
            </a:r>
            <a:endParaRPr lang="en-US" sz="4400" b="1" dirty="0">
              <a:ln w="17780" cmpd="sng">
                <a:solidFill>
                  <a:srgbClr val="A53010">
                    <a:tint val="3000"/>
                  </a:srgbClr>
                </a:solidFill>
                <a:prstDash val="solid"/>
                <a:miter lim="800000"/>
              </a:ln>
              <a:gradFill>
                <a:gsLst>
                  <a:gs pos="10000">
                    <a:srgbClr val="A53010">
                      <a:tint val="63000"/>
                      <a:sat val="105000"/>
                    </a:srgbClr>
                  </a:gs>
                  <a:gs pos="90000">
                    <a:srgbClr val="A53010">
                      <a:shade val="50000"/>
                      <a:satMod val="100000"/>
                    </a:srgb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384755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108" y="1108498"/>
            <a:ext cx="10857470" cy="3939540"/>
          </a:xfrm>
          <a:prstGeom prst="rect">
            <a:avLst/>
          </a:prstGeom>
        </p:spPr>
        <p:txBody>
          <a:bodyPr wrap="square">
            <a:spAutoFit/>
          </a:bodyPr>
          <a:lstStyle/>
          <a:p>
            <a:pPr marL="285750" lvl="0" indent="-285750">
              <a:spcBef>
                <a:spcPts val="600"/>
              </a:spcBef>
              <a:buFont typeface="Wingdings" pitchFamily="2" charset="2"/>
              <a:buChar char="v"/>
            </a:pPr>
            <a:r>
              <a:rPr lang="en-US" sz="2000" dirty="0">
                <a:solidFill>
                  <a:prstClr val="black"/>
                </a:solidFill>
              </a:rPr>
              <a:t>Production Reporting</a:t>
            </a:r>
          </a:p>
          <a:p>
            <a:pPr marL="742950" lvl="1" indent="-285750">
              <a:buFont typeface="Wingdings" pitchFamily="2" charset="2"/>
              <a:buChar char="§"/>
            </a:pPr>
            <a:r>
              <a:rPr lang="en-US" sz="2000" dirty="0">
                <a:solidFill>
                  <a:prstClr val="black"/>
                </a:solidFill>
              </a:rPr>
              <a:t>Report as soon as all sales are completed.</a:t>
            </a:r>
          </a:p>
          <a:p>
            <a:pPr marL="742950" lvl="1" indent="-285750">
              <a:buFont typeface="Wingdings" pitchFamily="2" charset="2"/>
              <a:buChar char="§"/>
            </a:pPr>
            <a:r>
              <a:rPr lang="en-US" sz="2000" dirty="0">
                <a:solidFill>
                  <a:prstClr val="black"/>
                </a:solidFill>
              </a:rPr>
              <a:t>All production  (insured and uninsured) </a:t>
            </a:r>
            <a:r>
              <a:rPr lang="en-US" sz="2000" b="1" dirty="0">
                <a:solidFill>
                  <a:prstClr val="black"/>
                </a:solidFill>
              </a:rPr>
              <a:t>MUST</a:t>
            </a:r>
            <a:r>
              <a:rPr lang="en-US" sz="2000" dirty="0">
                <a:solidFill>
                  <a:prstClr val="black"/>
                </a:solidFill>
              </a:rPr>
              <a:t> be reported.</a:t>
            </a:r>
          </a:p>
          <a:p>
            <a:pPr marL="742950" lvl="1" indent="-285750">
              <a:buFont typeface="Wingdings" pitchFamily="2" charset="2"/>
              <a:buChar char="§"/>
            </a:pPr>
            <a:r>
              <a:rPr lang="en-US" sz="2000" dirty="0">
                <a:solidFill>
                  <a:prstClr val="black"/>
                </a:solidFill>
              </a:rPr>
              <a:t>Obtain settlement sheets on all crops and retain.</a:t>
            </a:r>
          </a:p>
          <a:p>
            <a:pPr marL="285750" indent="-285750">
              <a:spcBef>
                <a:spcPts val="600"/>
              </a:spcBef>
              <a:buClr>
                <a:schemeClr val="tx1"/>
              </a:buClr>
              <a:buFont typeface="Wingdings" pitchFamily="2" charset="2"/>
              <a:buChar char="v"/>
            </a:pPr>
            <a:r>
              <a:rPr lang="en-US" sz="2000" dirty="0" smtClean="0"/>
              <a:t>Review Your Schedule of Insurance </a:t>
            </a:r>
          </a:p>
          <a:p>
            <a:pPr marL="800100" lvl="1" indent="-342900">
              <a:buClr>
                <a:schemeClr val="tx1"/>
              </a:buClr>
              <a:buFont typeface="Wingdings" panose="05000000000000000000" pitchFamily="2" charset="2"/>
              <a:buChar char="§"/>
            </a:pPr>
            <a:r>
              <a:rPr lang="en-US" sz="2000" dirty="0" smtClean="0"/>
              <a:t>Notify Us Immediately of Any Errors.</a:t>
            </a:r>
          </a:p>
          <a:p>
            <a:pPr marL="342900" indent="-342900">
              <a:spcBef>
                <a:spcPts val="600"/>
              </a:spcBef>
              <a:buClr>
                <a:schemeClr val="tx1"/>
              </a:buClr>
              <a:buFont typeface="Wingdings" panose="05000000000000000000" pitchFamily="2" charset="2"/>
              <a:buChar char="v"/>
            </a:pPr>
            <a:r>
              <a:rPr lang="en-US" sz="2000" dirty="0" smtClean="0"/>
              <a:t>Know Your Premium Due Date.</a:t>
            </a:r>
          </a:p>
          <a:p>
            <a:pPr marL="342900" indent="-342900">
              <a:spcBef>
                <a:spcPts val="600"/>
              </a:spcBef>
              <a:buClr>
                <a:schemeClr val="tx1"/>
              </a:buClr>
              <a:buFont typeface="Wingdings" panose="05000000000000000000" pitchFamily="2" charset="2"/>
              <a:buChar char="v"/>
            </a:pPr>
            <a:r>
              <a:rPr lang="en-US" sz="2000" dirty="0" smtClean="0"/>
              <a:t>Know Your Policy Provisions.</a:t>
            </a:r>
          </a:p>
          <a:p>
            <a:pPr marL="800100" lvl="1" indent="-342900">
              <a:spcBef>
                <a:spcPts val="600"/>
              </a:spcBef>
              <a:buClr>
                <a:schemeClr val="tx1"/>
              </a:buClr>
              <a:buFont typeface="Wingdings" panose="05000000000000000000" pitchFamily="2" charset="2"/>
              <a:buChar char="§"/>
            </a:pPr>
            <a:r>
              <a:rPr lang="en-US" sz="2000" dirty="0" smtClean="0"/>
              <a:t>Your Contract Is Continuous Unless You Cancel It In Writing Before Sales Closing.</a:t>
            </a:r>
          </a:p>
          <a:p>
            <a:pPr marL="285750" indent="-285750">
              <a:spcBef>
                <a:spcPts val="600"/>
              </a:spcBef>
              <a:buClr>
                <a:schemeClr val="tx1"/>
              </a:buClr>
              <a:buFont typeface="Wingdings" pitchFamily="2" charset="2"/>
              <a:buChar char="v"/>
            </a:pPr>
            <a:r>
              <a:rPr lang="en-US" sz="2000" dirty="0" smtClean="0"/>
              <a:t>Be Timely and Accurate.</a:t>
            </a:r>
          </a:p>
          <a:p>
            <a:pPr marL="285750" indent="-285750">
              <a:spcBef>
                <a:spcPts val="600"/>
              </a:spcBef>
              <a:buClr>
                <a:schemeClr val="tx1"/>
              </a:buClr>
              <a:buFont typeface="Wingdings" pitchFamily="2" charset="2"/>
              <a:buChar char="v"/>
            </a:pPr>
            <a:r>
              <a:rPr lang="en-US" sz="2000" dirty="0" smtClean="0"/>
              <a:t>Contact Us Anytime You Have Questions.</a:t>
            </a:r>
            <a:endParaRPr lang="en-US" sz="2000" dirty="0"/>
          </a:p>
        </p:txBody>
      </p:sp>
      <p:sp>
        <p:nvSpPr>
          <p:cNvPr id="3" name="Rectangle 2"/>
          <p:cNvSpPr/>
          <p:nvPr/>
        </p:nvSpPr>
        <p:spPr>
          <a:xfrm>
            <a:off x="1556952" y="96961"/>
            <a:ext cx="9382898" cy="769441"/>
          </a:xfrm>
          <a:prstGeom prst="rect">
            <a:avLst/>
          </a:prstGeom>
        </p:spPr>
        <p:txBody>
          <a:bodyPr wrap="square">
            <a:spAutoFit/>
          </a:bodyPr>
          <a:lstStyle/>
          <a:p>
            <a:pPr lvl="0" algn="ctr"/>
            <a:r>
              <a:rPr lang="en-US" sz="4400" b="1" dirty="0">
                <a:ln w="17780" cmpd="sng">
                  <a:solidFill>
                    <a:srgbClr val="A53010">
                      <a:tint val="3000"/>
                    </a:srgbClr>
                  </a:solidFill>
                  <a:prstDash val="solid"/>
                  <a:miter lim="800000"/>
                </a:ln>
                <a:gradFill>
                  <a:gsLst>
                    <a:gs pos="10000">
                      <a:srgbClr val="A53010">
                        <a:tint val="63000"/>
                        <a:sat val="105000"/>
                      </a:srgbClr>
                    </a:gs>
                    <a:gs pos="90000">
                      <a:srgbClr val="A53010">
                        <a:shade val="50000"/>
                        <a:satMod val="100000"/>
                      </a:srgbClr>
                    </a:gs>
                  </a:gsLst>
                  <a:lin ang="5400000"/>
                </a:gradFill>
                <a:effectLst>
                  <a:outerShdw blurRad="55000" dist="50800" dir="5400000" algn="tl">
                    <a:srgbClr val="000000">
                      <a:alpha val="33000"/>
                    </a:srgbClr>
                  </a:outerShdw>
                </a:effectLst>
              </a:rPr>
              <a:t>Key Points to Remember </a:t>
            </a:r>
            <a:r>
              <a:rPr lang="en-US" sz="2800" b="1" dirty="0">
                <a:ln w="17780" cmpd="sng">
                  <a:solidFill>
                    <a:srgbClr val="A53010">
                      <a:tint val="3000"/>
                    </a:srgbClr>
                  </a:solidFill>
                  <a:prstDash val="solid"/>
                  <a:miter lim="800000"/>
                </a:ln>
                <a:gradFill>
                  <a:gsLst>
                    <a:gs pos="10000">
                      <a:srgbClr val="A53010">
                        <a:tint val="63000"/>
                        <a:sat val="105000"/>
                      </a:srgbClr>
                    </a:gs>
                    <a:gs pos="90000">
                      <a:srgbClr val="A53010">
                        <a:shade val="50000"/>
                        <a:satMod val="100000"/>
                      </a:srgbClr>
                    </a:gs>
                  </a:gsLst>
                  <a:lin ang="5400000"/>
                </a:gradFill>
                <a:effectLst>
                  <a:outerShdw blurRad="55000" dist="50800" dir="5400000" algn="tl">
                    <a:srgbClr val="000000">
                      <a:alpha val="33000"/>
                    </a:srgbClr>
                  </a:outerShdw>
                </a:effectLst>
              </a:rPr>
              <a:t>(</a:t>
            </a:r>
            <a:r>
              <a:rPr lang="en-US" sz="2000" b="1" dirty="0">
                <a:ln w="17780" cmpd="sng">
                  <a:solidFill>
                    <a:srgbClr val="A53010">
                      <a:tint val="3000"/>
                    </a:srgbClr>
                  </a:solidFill>
                  <a:prstDash val="solid"/>
                  <a:miter lim="800000"/>
                </a:ln>
                <a:gradFill>
                  <a:gsLst>
                    <a:gs pos="10000">
                      <a:srgbClr val="A53010">
                        <a:tint val="63000"/>
                        <a:sat val="105000"/>
                      </a:srgbClr>
                    </a:gs>
                    <a:gs pos="90000">
                      <a:srgbClr val="A53010">
                        <a:shade val="50000"/>
                        <a:satMod val="100000"/>
                      </a:srgbClr>
                    </a:gs>
                  </a:gsLst>
                  <a:lin ang="5400000"/>
                </a:gradFill>
                <a:effectLst>
                  <a:outerShdw blurRad="55000" dist="50800" dir="5400000" algn="tl">
                    <a:srgbClr val="000000">
                      <a:alpha val="33000"/>
                    </a:srgbClr>
                  </a:outerShdw>
                </a:effectLst>
              </a:rPr>
              <a:t>cont’d</a:t>
            </a:r>
            <a:r>
              <a:rPr lang="en-US" sz="2800" b="1" dirty="0">
                <a:ln w="17780" cmpd="sng">
                  <a:solidFill>
                    <a:srgbClr val="A53010">
                      <a:tint val="3000"/>
                    </a:srgbClr>
                  </a:solidFill>
                  <a:prstDash val="solid"/>
                  <a:miter lim="800000"/>
                </a:ln>
                <a:gradFill>
                  <a:gsLst>
                    <a:gs pos="10000">
                      <a:srgbClr val="A53010">
                        <a:tint val="63000"/>
                        <a:sat val="105000"/>
                      </a:srgbClr>
                    </a:gs>
                    <a:gs pos="90000">
                      <a:srgbClr val="A53010">
                        <a:shade val="50000"/>
                        <a:satMod val="100000"/>
                      </a:srgbClr>
                    </a:gs>
                  </a:gsLst>
                  <a:lin ang="5400000"/>
                </a:gradFill>
                <a:effectLst>
                  <a:outerShdw blurRad="55000" dist="50800" dir="5400000" algn="tl">
                    <a:srgbClr val="000000">
                      <a:alpha val="33000"/>
                    </a:srgbClr>
                  </a:outerShdw>
                </a:effectLst>
              </a:rPr>
              <a:t>)</a:t>
            </a:r>
            <a:endParaRPr lang="en-US" sz="4400" b="1" dirty="0">
              <a:ln w="17780" cmpd="sng">
                <a:solidFill>
                  <a:srgbClr val="A53010">
                    <a:tint val="3000"/>
                  </a:srgbClr>
                </a:solidFill>
                <a:prstDash val="solid"/>
                <a:miter lim="800000"/>
              </a:ln>
              <a:gradFill>
                <a:gsLst>
                  <a:gs pos="10000">
                    <a:srgbClr val="A53010">
                      <a:tint val="63000"/>
                      <a:sat val="105000"/>
                    </a:srgbClr>
                  </a:gs>
                  <a:gs pos="90000">
                    <a:srgbClr val="A53010">
                      <a:shade val="50000"/>
                      <a:satMod val="100000"/>
                    </a:srgb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612363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4294967295"/>
          </p:nvPr>
        </p:nvSpPr>
        <p:spPr>
          <a:xfrm>
            <a:off x="1600200" y="1600200"/>
            <a:ext cx="8686800" cy="4525962"/>
          </a:xfrm>
        </p:spPr>
        <p:txBody>
          <a:bodyPr>
            <a:normAutofit fontScale="92500" lnSpcReduction="10000"/>
          </a:bodyPr>
          <a:lstStyle/>
          <a:p>
            <a:pPr eaLnBrk="1" hangingPunct="1">
              <a:lnSpc>
                <a:spcPct val="80000"/>
              </a:lnSpc>
              <a:buClr>
                <a:schemeClr val="accent3"/>
              </a:buClr>
              <a:buFont typeface="Wingdings" pitchFamily="2" charset="2"/>
              <a:buChar char="§"/>
              <a:defRPr/>
            </a:pP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49 </a:t>
            </a:r>
            <a:r>
              <a:rPr lang="en-US" sz="2200" dirty="0">
                <a:solidFill>
                  <a:schemeClr val="tx2"/>
                </a:solidFill>
                <a:effectLst>
                  <a:outerShdw blurRad="38100" dist="38100" dir="2700000" algn="tl">
                    <a:srgbClr val="000000">
                      <a:alpha val="43137"/>
                    </a:srgbClr>
                  </a:outerShdw>
                </a:effectLst>
                <a:latin typeface="Arial" pitchFamily="34" charset="0"/>
                <a:cs typeface="Arial" pitchFamily="34" charset="0"/>
              </a:rPr>
              <a:t>years personal experience</a:t>
            </a:r>
          </a:p>
          <a:p>
            <a:pPr eaLnBrk="1" hangingPunct="1">
              <a:lnSpc>
                <a:spcPct val="80000"/>
              </a:lnSpc>
              <a:buClr>
                <a:schemeClr val="accent3"/>
              </a:buClr>
              <a:buFont typeface="Wingdings" pitchFamily="2" charset="2"/>
              <a:buChar char="§"/>
              <a:defRPr/>
            </a:pPr>
            <a:r>
              <a:rPr lang="en-US" sz="2200" dirty="0">
                <a:solidFill>
                  <a:schemeClr val="tx2"/>
                </a:solidFill>
                <a:effectLst>
                  <a:outerShdw blurRad="38100" dist="38100" dir="2700000" algn="tl">
                    <a:srgbClr val="000000">
                      <a:alpha val="43137"/>
                    </a:srgbClr>
                  </a:outerShdw>
                </a:effectLst>
                <a:latin typeface="Arial" pitchFamily="34" charset="0"/>
                <a:cs typeface="Arial" pitchFamily="34" charset="0"/>
              </a:rPr>
              <a:t>6 office personnel to serve you with combined experience of </a:t>
            </a: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117</a:t>
            </a: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a:t>
            </a:r>
            <a:r>
              <a:rPr lang="en-US" sz="2200" dirty="0">
                <a:solidFill>
                  <a:schemeClr val="tx2"/>
                </a:solidFill>
                <a:effectLst>
                  <a:outerShdw blurRad="38100" dist="38100" dir="2700000" algn="tl">
                    <a:srgbClr val="000000">
                      <a:alpha val="43137"/>
                    </a:srgbClr>
                  </a:outerShdw>
                </a:effectLst>
                <a:latin typeface="Arial" pitchFamily="34" charset="0"/>
                <a:cs typeface="Arial" pitchFamily="34" charset="0"/>
              </a:rPr>
              <a:t>years</a:t>
            </a:r>
          </a:p>
          <a:p>
            <a:pPr eaLnBrk="1" hangingPunct="1">
              <a:lnSpc>
                <a:spcPct val="80000"/>
              </a:lnSpc>
              <a:buClr>
                <a:schemeClr val="accent3"/>
              </a:buClr>
              <a:buFont typeface="Wingdings" pitchFamily="2" charset="2"/>
              <a:buChar char="§"/>
              <a:defRPr/>
            </a:pPr>
            <a:r>
              <a:rPr lang="en-US" sz="2200" dirty="0">
                <a:solidFill>
                  <a:schemeClr val="tx2"/>
                </a:solidFill>
                <a:effectLst>
                  <a:outerShdw blurRad="38100" dist="38100" dir="2700000" algn="tl">
                    <a:srgbClr val="000000">
                      <a:alpha val="43137"/>
                    </a:srgbClr>
                  </a:outerShdw>
                </a:effectLst>
                <a:latin typeface="Arial" pitchFamily="34" charset="0"/>
                <a:cs typeface="Arial" pitchFamily="34" charset="0"/>
              </a:rPr>
              <a:t>Devoted 100% to crop insurance</a:t>
            </a:r>
          </a:p>
          <a:p>
            <a:pPr eaLnBrk="1" hangingPunct="1">
              <a:lnSpc>
                <a:spcPct val="80000"/>
              </a:lnSpc>
              <a:buClr>
                <a:schemeClr val="accent3"/>
              </a:buClr>
              <a:buFont typeface="Wingdings" pitchFamily="2" charset="2"/>
              <a:buChar char="§"/>
              <a:defRPr/>
            </a:pPr>
            <a:r>
              <a:rPr lang="en-US" sz="2200" dirty="0">
                <a:solidFill>
                  <a:schemeClr val="tx2"/>
                </a:solidFill>
                <a:effectLst>
                  <a:outerShdw blurRad="38100" dist="38100" dir="2700000" algn="tl">
                    <a:srgbClr val="000000">
                      <a:alpha val="43137"/>
                    </a:srgbClr>
                  </a:outerShdw>
                </a:effectLst>
                <a:latin typeface="Arial" pitchFamily="34" charset="0"/>
                <a:cs typeface="Arial" pitchFamily="34" charset="0"/>
              </a:rPr>
              <a:t>Individual risk management planning</a:t>
            </a:r>
          </a:p>
          <a:p>
            <a:pPr eaLnBrk="1" hangingPunct="1">
              <a:lnSpc>
                <a:spcPct val="80000"/>
              </a:lnSpc>
              <a:buClr>
                <a:schemeClr val="accent3"/>
              </a:buClr>
              <a:buFont typeface="Wingdings" pitchFamily="2" charset="2"/>
              <a:buChar char="§"/>
              <a:defRPr/>
            </a:pPr>
            <a:r>
              <a:rPr lang="en-US" sz="2200" dirty="0">
                <a:solidFill>
                  <a:schemeClr val="tx2"/>
                </a:solidFill>
                <a:effectLst>
                  <a:outerShdw blurRad="38100" dist="38100" dir="2700000" algn="tl">
                    <a:srgbClr val="000000">
                      <a:alpha val="43137"/>
                    </a:srgbClr>
                  </a:outerShdw>
                </a:effectLst>
                <a:latin typeface="Arial" pitchFamily="34" charset="0"/>
                <a:cs typeface="Arial" pitchFamily="34" charset="0"/>
              </a:rPr>
              <a:t>Experienced, competent adjusting staff</a:t>
            </a:r>
          </a:p>
          <a:p>
            <a:pPr eaLnBrk="1" hangingPunct="1">
              <a:lnSpc>
                <a:spcPct val="80000"/>
              </a:lnSpc>
              <a:buClr>
                <a:schemeClr val="accent3"/>
              </a:buClr>
              <a:buFont typeface="Wingdings" pitchFamily="2" charset="2"/>
              <a:buChar char="§"/>
              <a:defRPr/>
            </a:pPr>
            <a:r>
              <a:rPr lang="en-US" sz="2200" dirty="0">
                <a:solidFill>
                  <a:schemeClr val="tx2"/>
                </a:solidFill>
                <a:effectLst>
                  <a:outerShdw blurRad="38100" dist="38100" dir="2700000" algn="tl">
                    <a:srgbClr val="000000">
                      <a:alpha val="43137"/>
                    </a:srgbClr>
                  </a:outerShdw>
                </a:effectLst>
                <a:latin typeface="Arial" pitchFamily="34" charset="0"/>
                <a:cs typeface="Arial" pitchFamily="34" charset="0"/>
              </a:rPr>
              <a:t>Fast claim turn around</a:t>
            </a:r>
          </a:p>
          <a:p>
            <a:pPr lvl="1" eaLnBrk="1" hangingPunct="1">
              <a:lnSpc>
                <a:spcPct val="80000"/>
              </a:lnSpc>
              <a:buClr>
                <a:schemeClr val="accent3"/>
              </a:buClr>
              <a:buFont typeface="Wingdings" pitchFamily="2" charset="2"/>
              <a:buChar char="§"/>
              <a:defRPr/>
            </a:pPr>
            <a:r>
              <a:rPr lang="en-US" sz="2200" dirty="0">
                <a:solidFill>
                  <a:schemeClr val="tx2"/>
                </a:solidFill>
                <a:effectLst>
                  <a:outerShdw blurRad="38100" dist="38100" dir="2700000" algn="tl">
                    <a:srgbClr val="000000">
                      <a:alpha val="43137"/>
                    </a:srgbClr>
                  </a:outerShdw>
                </a:effectLst>
                <a:latin typeface="Arial" pitchFamily="34" charset="0"/>
                <a:cs typeface="Arial" pitchFamily="34" charset="0"/>
              </a:rPr>
              <a:t>Direct deposit</a:t>
            </a:r>
          </a:p>
          <a:p>
            <a:pPr eaLnBrk="1" hangingPunct="1">
              <a:lnSpc>
                <a:spcPct val="80000"/>
              </a:lnSpc>
              <a:buClr>
                <a:schemeClr val="accent3"/>
              </a:buClr>
              <a:buFont typeface="Wingdings" pitchFamily="2" charset="2"/>
              <a:buChar char="§"/>
              <a:defRPr/>
            </a:pPr>
            <a:r>
              <a:rPr lang="en-US" sz="2200" dirty="0">
                <a:solidFill>
                  <a:schemeClr val="tx2"/>
                </a:solidFill>
                <a:effectLst>
                  <a:outerShdw blurRad="38100" dist="38100" dir="2700000" algn="tl">
                    <a:srgbClr val="000000">
                      <a:alpha val="43137"/>
                    </a:srgbClr>
                  </a:outerShdw>
                </a:effectLst>
                <a:latin typeface="Arial" pitchFamily="34" charset="0"/>
                <a:cs typeface="Arial" pitchFamily="34" charset="0"/>
              </a:rPr>
              <a:t>E-Business access</a:t>
            </a:r>
          </a:p>
          <a:p>
            <a:pPr eaLnBrk="1" hangingPunct="1">
              <a:lnSpc>
                <a:spcPct val="80000"/>
              </a:lnSpc>
              <a:buClr>
                <a:schemeClr val="accent3"/>
              </a:buClr>
              <a:buFont typeface="Wingdings" pitchFamily="2" charset="2"/>
              <a:buChar char="§"/>
              <a:defRPr/>
            </a:pPr>
            <a:r>
              <a:rPr lang="en-US" sz="2200" dirty="0">
                <a:solidFill>
                  <a:schemeClr val="tx2"/>
                </a:solidFill>
                <a:effectLst>
                  <a:outerShdw blurRad="38100" dist="38100" dir="2700000" algn="tl">
                    <a:srgbClr val="000000">
                      <a:alpha val="43137"/>
                    </a:srgbClr>
                  </a:outerShdw>
                </a:effectLst>
                <a:latin typeface="Arial" pitchFamily="34" charset="0"/>
                <a:cs typeface="Arial" pitchFamily="34" charset="0"/>
              </a:rPr>
              <a:t>Toll free 800 service</a:t>
            </a:r>
          </a:p>
          <a:p>
            <a:pPr eaLnBrk="1" hangingPunct="1">
              <a:lnSpc>
                <a:spcPct val="80000"/>
              </a:lnSpc>
              <a:buClr>
                <a:schemeClr val="accent3"/>
              </a:buClr>
              <a:buFont typeface="Wingdings" pitchFamily="2" charset="2"/>
              <a:buChar char="§"/>
              <a:defRPr/>
            </a:pPr>
            <a:r>
              <a:rPr lang="en-US" sz="2200" dirty="0">
                <a:solidFill>
                  <a:schemeClr val="tx2"/>
                </a:solidFill>
                <a:effectLst>
                  <a:outerShdw blurRad="38100" dist="38100" dir="2700000" algn="tl">
                    <a:srgbClr val="000000">
                      <a:alpha val="43137"/>
                    </a:srgbClr>
                  </a:outerShdw>
                </a:effectLst>
                <a:latin typeface="Arial" pitchFamily="34" charset="0"/>
                <a:cs typeface="Arial" pitchFamily="34" charset="0"/>
              </a:rPr>
              <a:t>Represents the #1 insurance provider</a:t>
            </a:r>
          </a:p>
          <a:p>
            <a:pPr lvl="1" eaLnBrk="1" hangingPunct="1">
              <a:lnSpc>
                <a:spcPct val="80000"/>
              </a:lnSpc>
              <a:buClr>
                <a:schemeClr val="accent3"/>
              </a:buClr>
              <a:buFont typeface="Wingdings" pitchFamily="2" charset="2"/>
              <a:buChar char="§"/>
              <a:defRPr/>
            </a:pPr>
            <a:r>
              <a:rPr lang="en-US" sz="2200" dirty="0">
                <a:solidFill>
                  <a:schemeClr val="tx2"/>
                </a:solidFill>
                <a:effectLst>
                  <a:outerShdw blurRad="38100" dist="38100" dir="2700000" algn="tl">
                    <a:srgbClr val="000000">
                      <a:alpha val="43137"/>
                    </a:srgbClr>
                  </a:outerShdw>
                </a:effectLst>
                <a:latin typeface="Arial" pitchFamily="34" charset="0"/>
                <a:cs typeface="Arial" pitchFamily="34" charset="0"/>
              </a:rPr>
              <a:t>RCIS</a:t>
            </a:r>
          </a:p>
          <a:p>
            <a:pPr lvl="2" eaLnBrk="1" hangingPunct="1">
              <a:lnSpc>
                <a:spcPct val="80000"/>
              </a:lnSpc>
              <a:buClr>
                <a:schemeClr val="accent3"/>
              </a:buClr>
              <a:buFont typeface="Wingdings" pitchFamily="2" charset="2"/>
              <a:buChar char="§"/>
              <a:defRPr/>
            </a:pPr>
            <a:r>
              <a:rPr lang="en-US" sz="2200" dirty="0">
                <a:solidFill>
                  <a:schemeClr val="tx2"/>
                </a:solidFill>
                <a:effectLst>
                  <a:outerShdw blurRad="38100" dist="38100" dir="2700000" algn="tl">
                    <a:srgbClr val="000000">
                      <a:alpha val="43137"/>
                    </a:srgbClr>
                  </a:outerShdw>
                </a:effectLst>
                <a:latin typeface="Arial" pitchFamily="34" charset="0"/>
                <a:cs typeface="Arial" pitchFamily="34" charset="0"/>
              </a:rPr>
              <a:t>Subsidiary of Wells Fargo and Company</a:t>
            </a:r>
          </a:p>
          <a:p>
            <a:pPr lvl="2" eaLnBrk="1" hangingPunct="1">
              <a:lnSpc>
                <a:spcPct val="80000"/>
              </a:lnSpc>
              <a:buClr>
                <a:schemeClr val="accent3"/>
              </a:buClr>
              <a:buFont typeface="Wingdings" pitchFamily="2" charset="2"/>
              <a:buChar char="§"/>
              <a:defRPr/>
            </a:pPr>
            <a:r>
              <a:rPr lang="en-US" sz="2200" dirty="0">
                <a:solidFill>
                  <a:schemeClr val="tx2"/>
                </a:solidFill>
                <a:effectLst>
                  <a:outerShdw blurRad="38100" dist="38100" dir="2700000" algn="tl">
                    <a:srgbClr val="000000">
                      <a:alpha val="43137"/>
                    </a:srgbClr>
                  </a:outerShdw>
                </a:effectLst>
                <a:latin typeface="Arial" pitchFamily="34" charset="0"/>
                <a:cs typeface="Arial" pitchFamily="34" charset="0"/>
              </a:rPr>
              <a:t>AM best rating “A”</a:t>
            </a:r>
          </a:p>
          <a:p>
            <a:pPr lvl="2" eaLnBrk="1" hangingPunct="1">
              <a:lnSpc>
                <a:spcPct val="80000"/>
              </a:lnSpc>
              <a:buClr>
                <a:schemeClr val="tx1"/>
              </a:buClr>
              <a:buFont typeface="Wingdings" pitchFamily="2" charset="2"/>
              <a:buNone/>
              <a:defRPr/>
            </a:pPr>
            <a:endParaRPr lang="en-US" sz="2200" b="1" dirty="0">
              <a:solidFill>
                <a:srgbClr val="FFFF00"/>
              </a:solidFill>
            </a:endParaRPr>
          </a:p>
        </p:txBody>
      </p:sp>
      <p:sp>
        <p:nvSpPr>
          <p:cNvPr id="4" name="Rectangle 3"/>
          <p:cNvSpPr/>
          <p:nvPr/>
        </p:nvSpPr>
        <p:spPr>
          <a:xfrm>
            <a:off x="1524001" y="2"/>
            <a:ext cx="9143999" cy="1200329"/>
          </a:xfrm>
          <a:prstGeom prst="rect">
            <a:avLst/>
          </a:prstGeom>
          <a:noFill/>
        </p:spPr>
        <p:txBody>
          <a:bodyPr wrap="square" lIns="91440" tIns="45720" rIns="91440" bIns="45720">
            <a:spAutoFit/>
          </a:bodyPr>
          <a:lstStyle/>
          <a:p>
            <a:pPr algn="ctr"/>
            <a:r>
              <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What Does </a:t>
            </a:r>
            <a:br>
              <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J.T. Davis Insurance Agency Offer?</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2628072"/>
            <a:ext cx="3276600" cy="217252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477000" y="5706071"/>
            <a:ext cx="4076700" cy="1200329"/>
          </a:xfrm>
          <a:prstGeom prst="rect">
            <a:avLst/>
          </a:prstGeom>
          <a:noFill/>
        </p:spPr>
        <p:txBody>
          <a:bodyPr wrap="square" rtlCol="0">
            <a:spAutoFit/>
          </a:bodyPr>
          <a:lstStyle/>
          <a:p>
            <a:r>
              <a:rPr lang="en-US" dirty="0">
                <a:solidFill>
                  <a:schemeClr val="accent3">
                    <a:lumMod val="60000"/>
                    <a:lumOff val="40000"/>
                  </a:schemeClr>
                </a:solidFill>
                <a:effectLst>
                  <a:outerShdw blurRad="38100" dist="38100" dir="2700000" algn="tl">
                    <a:srgbClr val="000000">
                      <a:alpha val="43137"/>
                    </a:srgbClr>
                  </a:outerShdw>
                </a:effectLst>
              </a:rPr>
              <a:t>Visit us on the web at: </a:t>
            </a:r>
            <a:r>
              <a:rPr lang="en-US" dirty="0">
                <a:solidFill>
                  <a:schemeClr val="accent3">
                    <a:lumMod val="60000"/>
                    <a:lumOff val="40000"/>
                  </a:schemeClr>
                </a:solidFill>
                <a:effectLst>
                  <a:outerShdw blurRad="38100" dist="38100" dir="2700000" algn="tl">
                    <a:srgbClr val="000000">
                      <a:alpha val="43137"/>
                    </a:srgbClr>
                  </a:outerShdw>
                </a:effectLst>
                <a:hlinkClick r:id="rId4"/>
              </a:rPr>
              <a:t>www.jtdavisins.com</a:t>
            </a:r>
            <a:endParaRPr lang="en-US" dirty="0">
              <a:solidFill>
                <a:schemeClr val="accent3">
                  <a:lumMod val="60000"/>
                  <a:lumOff val="40000"/>
                </a:schemeClr>
              </a:solidFill>
              <a:effectLst>
                <a:outerShdw blurRad="38100" dist="38100" dir="2700000" algn="tl">
                  <a:srgbClr val="000000">
                    <a:alpha val="43137"/>
                  </a:srgbClr>
                </a:outerShdw>
              </a:effectLst>
            </a:endParaRPr>
          </a:p>
          <a:p>
            <a:r>
              <a:rPr lang="en-US" dirty="0">
                <a:solidFill>
                  <a:schemeClr val="accent3">
                    <a:lumMod val="60000"/>
                    <a:lumOff val="40000"/>
                  </a:schemeClr>
                </a:solidFill>
                <a:effectLst>
                  <a:outerShdw blurRad="38100" dist="38100" dir="2700000" algn="tl">
                    <a:srgbClr val="000000">
                      <a:alpha val="43137"/>
                    </a:srgbClr>
                  </a:outerShdw>
                </a:effectLst>
              </a:rPr>
              <a:t>or Like Us on Facebook</a:t>
            </a:r>
          </a:p>
          <a:p>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1676400" y="6520190"/>
            <a:ext cx="4495800" cy="261610"/>
          </a:xfrm>
          <a:prstGeom prst="rect">
            <a:avLst/>
          </a:prstGeom>
          <a:noFill/>
        </p:spPr>
        <p:txBody>
          <a:bodyPr wrap="square" rtlCol="0">
            <a:spAutoFit/>
          </a:bodyPr>
          <a:lstStyle/>
          <a:p>
            <a:r>
              <a:rPr lang="en-US" sz="1100" dirty="0"/>
              <a:t>JT Davis Insurance Agency, Inc. is an Equal Opportunity Provider</a:t>
            </a:r>
          </a:p>
        </p:txBody>
      </p:sp>
    </p:spTree>
    <p:extLst>
      <p:ext uri="{BB962C8B-B14F-4D97-AF65-F5344CB8AC3E}">
        <p14:creationId xmlns:p14="http://schemas.microsoft.com/office/powerpoint/2010/main" val="1660628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5803" y="4632009"/>
            <a:ext cx="3459601" cy="1015663"/>
          </a:xfrm>
          <a:prstGeom prst="rect">
            <a:avLst/>
          </a:prstGeom>
          <a:noFill/>
        </p:spPr>
        <p:txBody>
          <a:bodyPr wrap="none" lIns="91440" tIns="45720" rIns="91440" bIns="45720">
            <a:spAutoFit/>
          </a:bodyPr>
          <a:lstStyle/>
          <a:p>
            <a:pPr algn="ctr"/>
            <a:r>
              <a:rPr lang="en-US" sz="6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Questions</a:t>
            </a:r>
            <a:endParaRPr lang="en-US" sz="6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584643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73322" y="190378"/>
            <a:ext cx="6858000" cy="461665"/>
          </a:xfrm>
          <a:prstGeom prst="rect">
            <a:avLst/>
          </a:prstGeom>
        </p:spPr>
        <p:txBody>
          <a:bodyPr wrap="square">
            <a:spAutoFit/>
          </a:bodyPr>
          <a:lstStyle/>
          <a:p>
            <a:pPr lvl="0" algn="ctr"/>
            <a:r>
              <a:rPr lang="en-US" sz="2400" b="1" dirty="0">
                <a:solidFill>
                  <a:schemeClr val="accent4">
                    <a:lumMod val="75000"/>
                  </a:schemeClr>
                </a:solidFill>
              </a:rPr>
              <a:t>Highlights of the 2014 Farm Bill (cont’d)</a:t>
            </a:r>
          </a:p>
        </p:txBody>
      </p:sp>
      <p:sp>
        <p:nvSpPr>
          <p:cNvPr id="10" name="TextBox 9"/>
          <p:cNvSpPr txBox="1"/>
          <p:nvPr/>
        </p:nvSpPr>
        <p:spPr>
          <a:xfrm>
            <a:off x="1073791" y="911753"/>
            <a:ext cx="11459361" cy="338554"/>
          </a:xfrm>
          <a:prstGeom prst="rect">
            <a:avLst/>
          </a:prstGeom>
          <a:noFill/>
        </p:spPr>
        <p:txBody>
          <a:bodyPr wrap="square" rtlCol="0">
            <a:spAutoFit/>
          </a:bodyPr>
          <a:lstStyle/>
          <a:p>
            <a:r>
              <a:rPr lang="en-US" sz="1600" dirty="0"/>
              <a:t>The following is an excerpt from an actual schedule of insurance showing the effect of premium assistance.</a:t>
            </a:r>
          </a:p>
        </p:txBody>
      </p:sp>
      <p:grpSp>
        <p:nvGrpSpPr>
          <p:cNvPr id="2" name="Group 1"/>
          <p:cNvGrpSpPr/>
          <p:nvPr/>
        </p:nvGrpSpPr>
        <p:grpSpPr>
          <a:xfrm>
            <a:off x="1512932" y="1510018"/>
            <a:ext cx="9652815" cy="5000856"/>
            <a:chOff x="1512932" y="1510018"/>
            <a:chExt cx="9652815" cy="500085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32" y="1510018"/>
              <a:ext cx="9652815" cy="5000856"/>
            </a:xfrm>
            <a:prstGeom prst="rect">
              <a:avLst/>
            </a:prstGeom>
            <a:ln>
              <a:solidFill>
                <a:srgbClr val="FFFF00"/>
              </a:solidFill>
            </a:ln>
          </p:spPr>
        </p:pic>
        <p:sp>
          <p:nvSpPr>
            <p:cNvPr id="13" name="Oval 12"/>
            <p:cNvSpPr/>
            <p:nvPr/>
          </p:nvSpPr>
          <p:spPr>
            <a:xfrm>
              <a:off x="5461233" y="5033394"/>
              <a:ext cx="1082179" cy="39662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920917" y="5033394"/>
              <a:ext cx="1669409" cy="419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825218" y="5123559"/>
              <a:ext cx="2046914" cy="13633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55048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70091" y="2534307"/>
            <a:ext cx="8081319" cy="2000548"/>
          </a:xfrm>
          <a:prstGeom prst="rect">
            <a:avLst/>
          </a:prstGeom>
          <a:noFill/>
        </p:spPr>
        <p:txBody>
          <a:bodyPr wrap="square" rtlCol="0">
            <a:spAutoFit/>
          </a:bodyPr>
          <a:lstStyle/>
          <a:p>
            <a:pPr algn="ctr"/>
            <a:r>
              <a:rPr lang="en-US" sz="3200" dirty="0" smtClean="0"/>
              <a:t>J. T. Davis Insurance Agency, Inc</a:t>
            </a:r>
            <a:r>
              <a:rPr lang="en-US" dirty="0" smtClean="0"/>
              <a:t>.</a:t>
            </a:r>
          </a:p>
          <a:p>
            <a:pPr algn="ctr"/>
            <a:r>
              <a:rPr lang="en-US" dirty="0" smtClean="0"/>
              <a:t>1101 Indian Jim Trail</a:t>
            </a:r>
          </a:p>
          <a:p>
            <a:pPr algn="ctr"/>
            <a:r>
              <a:rPr lang="en-US" dirty="0" smtClean="0"/>
              <a:t>Nathalie, Virginia  24577</a:t>
            </a:r>
          </a:p>
          <a:p>
            <a:pPr algn="ctr"/>
            <a:r>
              <a:rPr lang="en-US" sz="2400" dirty="0" smtClean="0"/>
              <a:t>1-800-248-5480</a:t>
            </a:r>
          </a:p>
          <a:p>
            <a:pPr algn="ctr"/>
            <a:r>
              <a:rPr lang="en-US" sz="2800" dirty="0" smtClean="0"/>
              <a:t>www.jtdavisins.com</a:t>
            </a:r>
            <a:endParaRPr lang="en-US" sz="2800" dirty="0"/>
          </a:p>
        </p:txBody>
      </p:sp>
    </p:spTree>
    <p:extLst>
      <p:ext uri="{BB962C8B-B14F-4D97-AF65-F5344CB8AC3E}">
        <p14:creationId xmlns:p14="http://schemas.microsoft.com/office/powerpoint/2010/main" val="3184215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5027" y="228599"/>
            <a:ext cx="7617203" cy="461665"/>
          </a:xfrm>
          <a:prstGeom prst="rect">
            <a:avLst/>
          </a:prstGeom>
        </p:spPr>
        <p:txBody>
          <a:bodyPr wrap="square">
            <a:spAutoFit/>
          </a:bodyPr>
          <a:lstStyle/>
          <a:p>
            <a:pPr lvl="0" algn="ctr"/>
            <a:r>
              <a:rPr lang="en-US" sz="2400" b="1" dirty="0" smtClean="0">
                <a:solidFill>
                  <a:schemeClr val="accent3">
                    <a:lumMod val="75000"/>
                  </a:schemeClr>
                </a:solidFill>
              </a:rPr>
              <a:t>Crop Insurance Changes for 2016</a:t>
            </a:r>
            <a:endParaRPr lang="en-US" sz="2400" b="1" dirty="0">
              <a:solidFill>
                <a:schemeClr val="accent3">
                  <a:lumMod val="75000"/>
                </a:schemeClr>
              </a:solidFill>
            </a:endParaRPr>
          </a:p>
        </p:txBody>
      </p:sp>
      <p:sp>
        <p:nvSpPr>
          <p:cNvPr id="4" name="TextBox 3"/>
          <p:cNvSpPr txBox="1"/>
          <p:nvPr/>
        </p:nvSpPr>
        <p:spPr>
          <a:xfrm>
            <a:off x="735803" y="897093"/>
            <a:ext cx="10915135" cy="5509200"/>
          </a:xfrm>
          <a:prstGeom prst="rect">
            <a:avLst/>
          </a:prstGeom>
          <a:noFill/>
        </p:spPr>
        <p:txBody>
          <a:bodyPr wrap="square" rtlCol="0">
            <a:spAutoFit/>
          </a:bodyPr>
          <a:lstStyle/>
          <a:p>
            <a:r>
              <a:rPr lang="en-US" b="1" dirty="0"/>
              <a:t>Yield Exclusion Now Available for Tobacco</a:t>
            </a:r>
            <a:r>
              <a:rPr lang="en-US" dirty="0"/>
              <a:t> </a:t>
            </a:r>
          </a:p>
          <a:p>
            <a:pPr marL="285750" indent="-285750">
              <a:buFont typeface="Arial" panose="020B0604020202020204" pitchFamily="34" charset="0"/>
              <a:buChar char="•"/>
            </a:pPr>
            <a:r>
              <a:rPr lang="en-US" dirty="0"/>
              <a:t>Beginning with the 2016 tobacco crop, yield exclusion will be available for tobacco in qualifying counties.  </a:t>
            </a:r>
            <a:endParaRPr lang="en-US" dirty="0" smtClean="0"/>
          </a:p>
          <a:p>
            <a:pPr marL="285750" indent="-285750">
              <a:buFont typeface="Arial" panose="020B0604020202020204" pitchFamily="34" charset="0"/>
              <a:buChar char="•"/>
            </a:pPr>
            <a:r>
              <a:rPr lang="en-US" dirty="0" smtClean="0"/>
              <a:t>In </a:t>
            </a:r>
            <a:r>
              <a:rPr lang="en-US" dirty="0"/>
              <a:t>order to qualify the county average yield for the crop must be at least 50% below the simple average of the planted acre yield for the previous 10 consecutive years. </a:t>
            </a:r>
            <a:endParaRPr lang="en-US" dirty="0" smtClean="0"/>
          </a:p>
          <a:p>
            <a:pPr marL="285750" indent="-285750">
              <a:buFont typeface="Arial" panose="020B0604020202020204" pitchFamily="34" charset="0"/>
              <a:buChar char="•"/>
            </a:pPr>
            <a:r>
              <a:rPr lang="en-US" dirty="0" smtClean="0"/>
              <a:t>It </a:t>
            </a:r>
            <a:r>
              <a:rPr lang="en-US" dirty="0"/>
              <a:t>is an area determination made by RMA and is not based on your individual yields.  </a:t>
            </a:r>
            <a:endParaRPr lang="en-US" dirty="0" smtClean="0"/>
          </a:p>
          <a:p>
            <a:pPr marL="285750" indent="-285750">
              <a:buFont typeface="Arial" panose="020B0604020202020204" pitchFamily="34" charset="0"/>
              <a:buChar char="•"/>
            </a:pPr>
            <a:r>
              <a:rPr lang="en-US" dirty="0" smtClean="0"/>
              <a:t>There </a:t>
            </a:r>
            <a:r>
              <a:rPr lang="en-US" dirty="0"/>
              <a:t>are no qualifying counties for flue tobacco in our area, but Southwest Virginia and Tennessee do have several counties that qualify for Burley yield exclusion</a:t>
            </a:r>
            <a:r>
              <a:rPr lang="en-US" dirty="0" smtClean="0"/>
              <a:t>.</a:t>
            </a:r>
          </a:p>
          <a:p>
            <a:pPr>
              <a:spcBef>
                <a:spcPts val="600"/>
              </a:spcBef>
            </a:pPr>
            <a:r>
              <a:rPr lang="en-US" b="1" dirty="0" smtClean="0"/>
              <a:t>Final Harvest Date Set for Burley</a:t>
            </a:r>
          </a:p>
          <a:p>
            <a:pPr marL="285750" indent="-285750">
              <a:buFont typeface="Arial" panose="020B0604020202020204" pitchFamily="34" charset="0"/>
              <a:buChar char="•"/>
            </a:pPr>
            <a:r>
              <a:rPr lang="en-US" dirty="0" smtClean="0"/>
              <a:t>Burley tobacco must be harvested and hung in a curing facility not later than </a:t>
            </a:r>
            <a:r>
              <a:rPr lang="en-US" b="1" dirty="0" smtClean="0"/>
              <a:t>October 20</a:t>
            </a:r>
            <a:r>
              <a:rPr lang="en-US" b="1" baseline="30000" dirty="0" smtClean="0"/>
              <a:t>th</a:t>
            </a:r>
            <a:r>
              <a:rPr lang="en-US" dirty="0" smtClean="0"/>
              <a:t>.</a:t>
            </a:r>
          </a:p>
          <a:p>
            <a:pPr marL="285750" indent="-285750">
              <a:buFont typeface="Arial" panose="020B0604020202020204" pitchFamily="34" charset="0"/>
              <a:buChar char="•"/>
            </a:pPr>
            <a:r>
              <a:rPr lang="en-US" dirty="0" smtClean="0"/>
              <a:t>You must notify us no later than October 20</a:t>
            </a:r>
            <a:r>
              <a:rPr lang="en-US" baseline="30000" dirty="0" smtClean="0"/>
              <a:t>th</a:t>
            </a:r>
            <a:r>
              <a:rPr lang="en-US" dirty="0" smtClean="0"/>
              <a:t> if you do not intend to harvest any of your insured acreage.</a:t>
            </a:r>
          </a:p>
          <a:p>
            <a:pPr marL="285750" indent="-285750">
              <a:buFont typeface="Arial" panose="020B0604020202020204" pitchFamily="34" charset="0"/>
              <a:buChar char="•"/>
            </a:pPr>
            <a:r>
              <a:rPr lang="en-US" dirty="0" smtClean="0"/>
              <a:t>Any Burley tobacco not harvested by October 20</a:t>
            </a:r>
            <a:r>
              <a:rPr lang="en-US" baseline="30000" dirty="0" smtClean="0"/>
              <a:t>th</a:t>
            </a:r>
            <a:r>
              <a:rPr lang="en-US" dirty="0" smtClean="0"/>
              <a:t>:</a:t>
            </a:r>
          </a:p>
          <a:p>
            <a:pPr marL="742950" lvl="1" indent="-285750">
              <a:buFont typeface="Arial" panose="020B0604020202020204" pitchFamily="34" charset="0"/>
              <a:buChar char="•"/>
            </a:pPr>
            <a:r>
              <a:rPr lang="en-US" dirty="0" smtClean="0"/>
              <a:t>Will not be eligible for quality adjustment;</a:t>
            </a:r>
          </a:p>
          <a:p>
            <a:pPr marL="742950" lvl="1" indent="-285750">
              <a:buFont typeface="Arial" panose="020B0604020202020204" pitchFamily="34" charset="0"/>
              <a:buChar char="•"/>
            </a:pPr>
            <a:r>
              <a:rPr lang="en-US" dirty="0" smtClean="0"/>
              <a:t>Will be considered to have been damaged solely by uninsured causes unless it is appraised by us (our appraisal will be used in determining any indemnity you may be due); and</a:t>
            </a:r>
          </a:p>
          <a:p>
            <a:pPr marL="742950" lvl="1" indent="-285750">
              <a:buFont typeface="Arial" panose="020B0604020202020204" pitchFamily="34" charset="0"/>
              <a:buChar char="•"/>
            </a:pPr>
            <a:r>
              <a:rPr lang="en-US" dirty="0" smtClean="0"/>
              <a:t>Will not be covered for any cause of loss that occurs after October 20</a:t>
            </a:r>
            <a:r>
              <a:rPr lang="en-US" baseline="30000" dirty="0" smtClean="0"/>
              <a:t>th</a:t>
            </a:r>
            <a:r>
              <a:rPr lang="en-US" dirty="0" smtClean="0"/>
              <a:t>.</a:t>
            </a:r>
          </a:p>
          <a:p>
            <a:pPr>
              <a:spcBef>
                <a:spcPts val="600"/>
              </a:spcBef>
            </a:pPr>
            <a:endParaRPr lang="en-US" dirty="0"/>
          </a:p>
        </p:txBody>
      </p:sp>
    </p:spTree>
    <p:extLst>
      <p:ext uri="{BB962C8B-B14F-4D97-AF65-F5344CB8AC3E}">
        <p14:creationId xmlns:p14="http://schemas.microsoft.com/office/powerpoint/2010/main" val="2732501631"/>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5027" y="228599"/>
            <a:ext cx="7617203" cy="461665"/>
          </a:xfrm>
          <a:prstGeom prst="rect">
            <a:avLst/>
          </a:prstGeom>
        </p:spPr>
        <p:txBody>
          <a:bodyPr wrap="square">
            <a:spAutoFit/>
          </a:bodyPr>
          <a:lstStyle/>
          <a:p>
            <a:pPr lvl="0" algn="ctr"/>
            <a:r>
              <a:rPr lang="en-US" sz="2400" b="1" dirty="0" smtClean="0">
                <a:solidFill>
                  <a:schemeClr val="accent3">
                    <a:lumMod val="75000"/>
                  </a:schemeClr>
                </a:solidFill>
              </a:rPr>
              <a:t>Crop Insurance Changes for 2016 (cont’d.)</a:t>
            </a:r>
            <a:endParaRPr lang="en-US" sz="2400" b="1" dirty="0">
              <a:solidFill>
                <a:schemeClr val="accent3">
                  <a:lumMod val="75000"/>
                </a:schemeClr>
              </a:solidFill>
            </a:endParaRPr>
          </a:p>
        </p:txBody>
      </p:sp>
      <p:sp>
        <p:nvSpPr>
          <p:cNvPr id="4" name="TextBox 3"/>
          <p:cNvSpPr txBox="1"/>
          <p:nvPr/>
        </p:nvSpPr>
        <p:spPr>
          <a:xfrm>
            <a:off x="667265" y="690264"/>
            <a:ext cx="10915135" cy="3647152"/>
          </a:xfrm>
          <a:prstGeom prst="rect">
            <a:avLst/>
          </a:prstGeom>
          <a:noFill/>
        </p:spPr>
        <p:txBody>
          <a:bodyPr wrap="square" rtlCol="0">
            <a:spAutoFit/>
          </a:bodyPr>
          <a:lstStyle/>
          <a:p>
            <a:r>
              <a:rPr lang="en-US" b="1" dirty="0" smtClean="0"/>
              <a:t>Price Elections</a:t>
            </a:r>
          </a:p>
          <a:p>
            <a:pPr marL="285750" indent="-285750">
              <a:buFont typeface="Arial" panose="020B0604020202020204" pitchFamily="34" charset="0"/>
              <a:buChar char="•"/>
            </a:pPr>
            <a:r>
              <a:rPr lang="en-US" dirty="0" smtClean="0"/>
              <a:t>Conventional Tobacco will be $1.80 for Flue and Burley; $2.15 for Dark Fired.</a:t>
            </a:r>
          </a:p>
          <a:p>
            <a:pPr marL="285750" indent="-285750">
              <a:buFont typeface="Arial" panose="020B0604020202020204" pitchFamily="34" charset="0"/>
              <a:buChar char="•"/>
            </a:pPr>
            <a:r>
              <a:rPr lang="en-US" dirty="0" smtClean="0"/>
              <a:t>Certified Organic Tobacco will be $3.85 for Flue and Burley.</a:t>
            </a:r>
          </a:p>
          <a:p>
            <a:pPr marL="285750" indent="-285750">
              <a:buFont typeface="Arial" panose="020B0604020202020204" pitchFamily="34" charset="0"/>
              <a:buChar char="•"/>
            </a:pPr>
            <a:r>
              <a:rPr lang="en-US" dirty="0" smtClean="0"/>
              <a:t>Certified Organic Tobacco can be insured at the contracted price.  The maximum contract price for Flue and Burley is $5.77.  The maximum contract price for Dark Fired is $4.30.</a:t>
            </a:r>
            <a:r>
              <a:rPr lang="en-US" b="1" dirty="0" smtClean="0"/>
              <a:t> </a:t>
            </a:r>
          </a:p>
          <a:p>
            <a:pPr>
              <a:spcBef>
                <a:spcPts val="600"/>
              </a:spcBef>
            </a:pPr>
            <a:r>
              <a:rPr lang="en-US" b="1" dirty="0" smtClean="0"/>
              <a:t>SCO is Now Available for Tobacco</a:t>
            </a:r>
          </a:p>
          <a:p>
            <a:pPr>
              <a:spcBef>
                <a:spcPts val="600"/>
              </a:spcBef>
            </a:pPr>
            <a:r>
              <a:rPr lang="en-US" b="1" dirty="0" smtClean="0"/>
              <a:t>Quality Adjustment Changes for Flue and Burley Tobacco</a:t>
            </a:r>
          </a:p>
          <a:p>
            <a:pPr marL="285750" indent="-285750">
              <a:buFont typeface="Arial" panose="020B0604020202020204" pitchFamily="34" charset="0"/>
              <a:buChar char="•"/>
            </a:pPr>
            <a:r>
              <a:rPr lang="en-US" dirty="0" smtClean="0"/>
              <a:t>Grades that previously would have received an 80% Discount Factor will now be assigned a Zero Market Value and will be required to be destroyed.</a:t>
            </a:r>
          </a:p>
          <a:p>
            <a:pPr marL="285750" indent="-285750">
              <a:buFont typeface="Arial" panose="020B0604020202020204" pitchFamily="34" charset="0"/>
              <a:buChar char="•"/>
            </a:pPr>
            <a:r>
              <a:rPr lang="en-US" dirty="0" smtClean="0"/>
              <a:t>If you choose not to destroy this production, no adjustment to production to count will be made for quality.</a:t>
            </a:r>
          </a:p>
          <a:p>
            <a:pPr>
              <a:spcBef>
                <a:spcPts val="600"/>
              </a:spcBef>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35411913"/>
              </p:ext>
            </p:extLst>
          </p:nvPr>
        </p:nvGraphicFramePr>
        <p:xfrm>
          <a:off x="2484167" y="4063383"/>
          <a:ext cx="7841863" cy="2794617"/>
        </p:xfrm>
        <a:graphic>
          <a:graphicData uri="http://schemas.openxmlformats.org/drawingml/2006/table">
            <a:tbl>
              <a:tblPr firstRow="1" firstCol="1" bandRow="1">
                <a:tableStyleId>{35758FB7-9AC5-4552-8A53-C91805E547FA}</a:tableStyleId>
              </a:tblPr>
              <a:tblGrid>
                <a:gridCol w="1306844"/>
                <a:gridCol w="1306844"/>
                <a:gridCol w="1306844"/>
                <a:gridCol w="1306844"/>
                <a:gridCol w="1306844"/>
                <a:gridCol w="1307643"/>
              </a:tblGrid>
              <a:tr h="158394">
                <a:tc gridSpan="6">
                  <a:txBody>
                    <a:bodyPr/>
                    <a:lstStyle/>
                    <a:p>
                      <a:pPr marL="0" marR="0" algn="ctr">
                        <a:lnSpc>
                          <a:spcPct val="115000"/>
                        </a:lnSpc>
                        <a:spcBef>
                          <a:spcPts val="0"/>
                        </a:spcBef>
                        <a:spcAft>
                          <a:spcPts val="0"/>
                        </a:spcAft>
                      </a:pPr>
                      <a:r>
                        <a:rPr lang="en-US" sz="1000" dirty="0" smtClean="0">
                          <a:effectLst/>
                        </a:rPr>
                        <a:t>Flue</a:t>
                      </a:r>
                      <a:r>
                        <a:rPr lang="en-US" sz="1000" baseline="0" dirty="0" smtClean="0">
                          <a:effectLst/>
                        </a:rPr>
                        <a:t> Tobacco </a:t>
                      </a:r>
                      <a:r>
                        <a:rPr lang="en-US" sz="1000" dirty="0" smtClean="0">
                          <a:effectLst/>
                        </a:rPr>
                        <a:t>Discount </a:t>
                      </a:r>
                      <a:r>
                        <a:rPr lang="en-US" sz="1000" dirty="0">
                          <a:effectLst/>
                        </a:rPr>
                        <a:t>Factor Chart</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455">
                <a:tc>
                  <a:txBody>
                    <a:bodyPr/>
                    <a:lstStyle/>
                    <a:p>
                      <a:pPr marL="0" marR="0" algn="ctr">
                        <a:lnSpc>
                          <a:spcPct val="115000"/>
                        </a:lnSpc>
                        <a:spcBef>
                          <a:spcPts val="0"/>
                        </a:spcBef>
                        <a:spcAft>
                          <a:spcPts val="0"/>
                        </a:spcAft>
                      </a:pPr>
                      <a:r>
                        <a:rPr lang="en-US" sz="1000" dirty="0">
                          <a:effectLst/>
                        </a:rPr>
                        <a:t>Grade</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000">
                          <a:effectLst/>
                        </a:rPr>
                        <a:t>DF</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000">
                          <a:effectLst/>
                        </a:rPr>
                        <a:t>Grade</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000">
                          <a:effectLst/>
                        </a:rPr>
                        <a:t>DF</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000">
                          <a:effectLst/>
                        </a:rPr>
                        <a:t>Grade</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000">
                          <a:effectLst/>
                        </a:rPr>
                        <a:t>DF</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74301">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50471">
                <a:tc>
                  <a:txBody>
                    <a:bodyPr/>
                    <a:lstStyle/>
                    <a:p>
                      <a:pPr marL="0" marR="0">
                        <a:lnSpc>
                          <a:spcPts val="1095"/>
                        </a:lnSpc>
                        <a:spcBef>
                          <a:spcPts val="0"/>
                        </a:spcBef>
                        <a:spcAft>
                          <a:spcPts val="0"/>
                        </a:spcAft>
                      </a:pPr>
                      <a:r>
                        <a:rPr lang="en-US" sz="1000" dirty="0">
                          <a:effectLst/>
                        </a:rPr>
                        <a:t>B4G</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.0400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C4KL</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0.200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N1XL</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50471">
                <a:tc>
                  <a:txBody>
                    <a:bodyPr/>
                    <a:lstStyle/>
                    <a:p>
                      <a:pPr marL="0" marR="0">
                        <a:lnSpc>
                          <a:spcPts val="1095"/>
                        </a:lnSpc>
                        <a:spcBef>
                          <a:spcPts val="0"/>
                        </a:spcBef>
                        <a:spcAft>
                          <a:spcPts val="0"/>
                        </a:spcAft>
                      </a:pPr>
                      <a:r>
                        <a:rPr lang="en-US" sz="1000" dirty="0">
                          <a:effectLst/>
                        </a:rPr>
                        <a:t>B5G</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C4S</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0.200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N1XO</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50471">
                <a:tc>
                  <a:txBody>
                    <a:bodyPr/>
                    <a:lstStyle/>
                    <a:p>
                      <a:pPr marL="0" marR="0">
                        <a:lnSpc>
                          <a:spcPts val="1095"/>
                        </a:lnSpc>
                        <a:spcBef>
                          <a:spcPts val="0"/>
                        </a:spcBef>
                        <a:spcAft>
                          <a:spcPts val="0"/>
                        </a:spcAft>
                      </a:pPr>
                      <a:r>
                        <a:rPr lang="en-US" sz="1000" dirty="0">
                          <a:effectLst/>
                        </a:rPr>
                        <a:t>B4GK</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0.600</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H6K</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0.200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NO-G</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50471">
                <a:tc>
                  <a:txBody>
                    <a:bodyPr/>
                    <a:lstStyle/>
                    <a:p>
                      <a:pPr marL="0" marR="0">
                        <a:lnSpc>
                          <a:spcPts val="1095"/>
                        </a:lnSpc>
                        <a:spcBef>
                          <a:spcPts val="0"/>
                        </a:spcBef>
                        <a:spcAft>
                          <a:spcPts val="0"/>
                        </a:spcAft>
                      </a:pPr>
                      <a:r>
                        <a:rPr lang="en-US" sz="1000">
                          <a:effectLst/>
                        </a:rPr>
                        <a:t>B5GK</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M4GK</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0.600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P5F***</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0.200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50471">
                <a:tc>
                  <a:txBody>
                    <a:bodyPr/>
                    <a:lstStyle/>
                    <a:p>
                      <a:pPr marL="0" marR="0">
                        <a:lnSpc>
                          <a:spcPts val="1095"/>
                        </a:lnSpc>
                        <a:spcBef>
                          <a:spcPts val="0"/>
                        </a:spcBef>
                        <a:spcAft>
                          <a:spcPts val="0"/>
                        </a:spcAft>
                      </a:pPr>
                      <a:r>
                        <a:rPr lang="en-US" sz="1000">
                          <a:effectLst/>
                        </a:rPr>
                        <a:t>B6K</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0.200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M5GK</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P4G***</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50471">
                <a:tc>
                  <a:txBody>
                    <a:bodyPr/>
                    <a:lstStyle/>
                    <a:p>
                      <a:pPr marL="0" marR="0">
                        <a:lnSpc>
                          <a:spcPts val="1095"/>
                        </a:lnSpc>
                        <a:spcBef>
                          <a:spcPts val="0"/>
                        </a:spcBef>
                        <a:spcAft>
                          <a:spcPts val="0"/>
                        </a:spcAft>
                      </a:pPr>
                      <a:r>
                        <a:rPr lang="en-US" sz="1000">
                          <a:effectLst/>
                        </a:rPr>
                        <a:t>B5KF</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0.400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N2</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P5G***</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50471">
                <a:tc>
                  <a:txBody>
                    <a:bodyPr/>
                    <a:lstStyle/>
                    <a:p>
                      <a:pPr marL="0" marR="0">
                        <a:lnSpc>
                          <a:spcPts val="1095"/>
                        </a:lnSpc>
                        <a:spcBef>
                          <a:spcPts val="0"/>
                        </a:spcBef>
                        <a:spcAft>
                          <a:spcPts val="0"/>
                        </a:spcAft>
                      </a:pPr>
                      <a:r>
                        <a:rPr lang="en-US" sz="1000">
                          <a:effectLst/>
                        </a:rPr>
                        <a:t>B6KF</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N1BO</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P5L***</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0.200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50471">
                <a:tc>
                  <a:txBody>
                    <a:bodyPr/>
                    <a:lstStyle/>
                    <a:p>
                      <a:pPr marL="0" marR="0">
                        <a:lnSpc>
                          <a:spcPts val="1095"/>
                        </a:lnSpc>
                        <a:spcBef>
                          <a:spcPts val="0"/>
                        </a:spcBef>
                        <a:spcAft>
                          <a:spcPts val="0"/>
                        </a:spcAft>
                      </a:pPr>
                      <a:r>
                        <a:rPr lang="en-US" sz="1000">
                          <a:effectLst/>
                        </a:rPr>
                        <a:t>B5KL</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0.400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N1GF</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S - Scrap</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50471">
                <a:tc>
                  <a:txBody>
                    <a:bodyPr/>
                    <a:lstStyle/>
                    <a:p>
                      <a:pPr marL="0" marR="0">
                        <a:lnSpc>
                          <a:spcPts val="1095"/>
                        </a:lnSpc>
                        <a:spcBef>
                          <a:spcPts val="0"/>
                        </a:spcBef>
                        <a:spcAft>
                          <a:spcPts val="0"/>
                        </a:spcAft>
                      </a:pPr>
                      <a:r>
                        <a:rPr lang="en-US" sz="1000">
                          <a:effectLst/>
                        </a:rPr>
                        <a:t>B4KV</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0.400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N1GG</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X4G</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0.400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50471">
                <a:tc>
                  <a:txBody>
                    <a:bodyPr/>
                    <a:lstStyle/>
                    <a:p>
                      <a:pPr marL="0" marR="0">
                        <a:lnSpc>
                          <a:spcPts val="1095"/>
                        </a:lnSpc>
                        <a:spcBef>
                          <a:spcPts val="0"/>
                        </a:spcBef>
                        <a:spcAft>
                          <a:spcPts val="0"/>
                        </a:spcAft>
                      </a:pPr>
                      <a:r>
                        <a:rPr lang="en-US" sz="1000">
                          <a:effectLst/>
                        </a:rPr>
                        <a:t>B5KV</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0.600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N1GL***</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X5G</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0.400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50471">
                <a:tc>
                  <a:txBody>
                    <a:bodyPr/>
                    <a:lstStyle/>
                    <a:p>
                      <a:pPr marL="0" marR="0">
                        <a:lnSpc>
                          <a:spcPts val="1095"/>
                        </a:lnSpc>
                        <a:spcBef>
                          <a:spcPts val="0"/>
                        </a:spcBef>
                        <a:spcAft>
                          <a:spcPts val="0"/>
                        </a:spcAft>
                      </a:pPr>
                      <a:r>
                        <a:rPr lang="en-US" sz="1000">
                          <a:effectLst/>
                        </a:rPr>
                        <a:t>B6KV</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N1GR</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X4GK</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0.600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50471">
                <a:tc>
                  <a:txBody>
                    <a:bodyPr/>
                    <a:lstStyle/>
                    <a:p>
                      <a:pPr marL="0" marR="0">
                        <a:lnSpc>
                          <a:spcPts val="1095"/>
                        </a:lnSpc>
                        <a:spcBef>
                          <a:spcPts val="0"/>
                        </a:spcBef>
                        <a:spcAft>
                          <a:spcPts val="0"/>
                        </a:spcAft>
                      </a:pPr>
                      <a:r>
                        <a:rPr lang="en-US" sz="1000">
                          <a:effectLst/>
                        </a:rPr>
                        <a:t>B5V</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0.200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N1K</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X4KF</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0.200</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50471">
                <a:tc>
                  <a:txBody>
                    <a:bodyPr/>
                    <a:lstStyle/>
                    <a:p>
                      <a:pPr marL="0" marR="0">
                        <a:lnSpc>
                          <a:spcPts val="1095"/>
                        </a:lnSpc>
                        <a:spcBef>
                          <a:spcPts val="0"/>
                        </a:spcBef>
                        <a:spcAft>
                          <a:spcPts val="0"/>
                        </a:spcAft>
                      </a:pPr>
                      <a:r>
                        <a:rPr lang="en-US" sz="1000">
                          <a:effectLst/>
                        </a:rPr>
                        <a:t>C4G</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0.600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N1KV</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X4KL</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0.200</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50471">
                <a:tc>
                  <a:txBody>
                    <a:bodyPr/>
                    <a:lstStyle/>
                    <a:p>
                      <a:pPr marL="0" marR="0">
                        <a:lnSpc>
                          <a:spcPts val="1095"/>
                        </a:lnSpc>
                        <a:spcBef>
                          <a:spcPts val="0"/>
                        </a:spcBef>
                        <a:spcAft>
                          <a:spcPts val="0"/>
                        </a:spcAft>
                      </a:pPr>
                      <a:r>
                        <a:rPr lang="en-US" sz="1000">
                          <a:effectLst/>
                        </a:rPr>
                        <a:t>C4GK</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0.400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N1L***</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X4KV</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dirty="0">
                          <a:effectLst/>
                        </a:rPr>
                        <a:t>0.400</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r h="174301">
                <a:tc>
                  <a:txBody>
                    <a:bodyPr/>
                    <a:lstStyle/>
                    <a:p>
                      <a:pPr marL="0" marR="0">
                        <a:lnSpc>
                          <a:spcPts val="1095"/>
                        </a:lnSpc>
                        <a:spcBef>
                          <a:spcPts val="0"/>
                        </a:spcBef>
                        <a:spcAft>
                          <a:spcPts val="0"/>
                        </a:spcAft>
                      </a:pPr>
                      <a:r>
                        <a:rPr lang="en-US" sz="1000">
                          <a:effectLst/>
                        </a:rPr>
                        <a:t>C4KF</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0.200</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N1R</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ts val="1095"/>
                        </a:lnSpc>
                        <a:spcBef>
                          <a:spcPts val="0"/>
                        </a:spcBef>
                        <a:spcAft>
                          <a:spcPts val="0"/>
                        </a:spcAft>
                      </a:pPr>
                      <a:r>
                        <a:rPr lang="en-US" sz="1000">
                          <a:effectLst/>
                        </a:rPr>
                        <a:t>**</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Malgun Gothic" panose="020B0503020000020004" pitchFamily="34" charset="-127"/>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733367743"/>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5027" y="228599"/>
            <a:ext cx="7617203" cy="461665"/>
          </a:xfrm>
          <a:prstGeom prst="rect">
            <a:avLst/>
          </a:prstGeom>
        </p:spPr>
        <p:txBody>
          <a:bodyPr wrap="square">
            <a:spAutoFit/>
          </a:bodyPr>
          <a:lstStyle/>
          <a:p>
            <a:pPr lvl="0" algn="ctr"/>
            <a:r>
              <a:rPr lang="en-US" sz="2400" b="1" dirty="0" smtClean="0">
                <a:solidFill>
                  <a:schemeClr val="accent3">
                    <a:lumMod val="75000"/>
                  </a:schemeClr>
                </a:solidFill>
              </a:rPr>
              <a:t>Crop Insurance Changes for 2016 (cont’d.)</a:t>
            </a:r>
            <a:endParaRPr lang="en-US" sz="2400" b="1" dirty="0">
              <a:solidFill>
                <a:schemeClr val="accent3">
                  <a:lumMod val="75000"/>
                </a:schemeClr>
              </a:solidFill>
            </a:endParaRPr>
          </a:p>
        </p:txBody>
      </p:sp>
      <p:sp>
        <p:nvSpPr>
          <p:cNvPr id="4" name="TextBox 3"/>
          <p:cNvSpPr txBox="1"/>
          <p:nvPr/>
        </p:nvSpPr>
        <p:spPr>
          <a:xfrm>
            <a:off x="667265" y="690264"/>
            <a:ext cx="10915135" cy="3770263"/>
          </a:xfrm>
          <a:prstGeom prst="rect">
            <a:avLst/>
          </a:prstGeom>
          <a:noFill/>
        </p:spPr>
        <p:txBody>
          <a:bodyPr wrap="square" rtlCol="0">
            <a:spAutoFit/>
          </a:bodyPr>
          <a:lstStyle/>
          <a:p>
            <a:pPr>
              <a:spcBef>
                <a:spcPts val="1200"/>
              </a:spcBef>
            </a:pPr>
            <a:r>
              <a:rPr lang="en-US" b="1" dirty="0" smtClean="0"/>
              <a:t>Whole </a:t>
            </a:r>
            <a:r>
              <a:rPr lang="en-US" b="1" dirty="0"/>
              <a:t>Farm Revenue Policy (WFRP</a:t>
            </a:r>
            <a:r>
              <a:rPr lang="en-US" b="1" dirty="0" smtClean="0"/>
              <a:t>) - </a:t>
            </a:r>
            <a:r>
              <a:rPr lang="en-US" b="1" dirty="0" smtClean="0"/>
              <a:t>Major </a:t>
            </a:r>
            <a:r>
              <a:rPr lang="en-US" b="1" dirty="0"/>
              <a:t>Changes Make a More Versatile </a:t>
            </a:r>
            <a:r>
              <a:rPr lang="en-US" b="1" dirty="0" smtClean="0"/>
              <a:t>&amp; Attractive </a:t>
            </a:r>
            <a:r>
              <a:rPr lang="en-US" b="1" dirty="0"/>
              <a:t>Product</a:t>
            </a:r>
            <a:endParaRPr lang="en-US" dirty="0"/>
          </a:p>
          <a:p>
            <a:pPr marL="285750" indent="-285750">
              <a:buFont typeface="Arial" panose="020B0604020202020204" pitchFamily="34" charset="0"/>
              <a:buChar char="•"/>
            </a:pPr>
            <a:r>
              <a:rPr lang="en-US" dirty="0"/>
              <a:t>The 35% limit for Livestock and Animal Products has been removed, as well as the 35% limit for Greenhouse and Nursery.  Producers may instead have up to 1 million dollars of revenue from either of these two categories.</a:t>
            </a:r>
          </a:p>
          <a:p>
            <a:pPr marL="285750" indent="-285750">
              <a:buFont typeface="Arial" panose="020B0604020202020204" pitchFamily="34" charset="0"/>
              <a:buChar char="•"/>
            </a:pPr>
            <a:r>
              <a:rPr lang="en-US" dirty="0"/>
              <a:t>The index for expanding operations is increased from 10% to 35%.  The producer can also now opt out of indexing.  </a:t>
            </a:r>
          </a:p>
          <a:p>
            <a:pPr marL="285750" indent="-285750">
              <a:buFont typeface="Arial" panose="020B0604020202020204" pitchFamily="34" charset="0"/>
              <a:buChar char="•"/>
            </a:pPr>
            <a:r>
              <a:rPr lang="en-US" dirty="0"/>
              <a:t>Expanded eligibility to include Beginning Farmers and Ranchers who have </a:t>
            </a:r>
            <a:r>
              <a:rPr lang="en-US" b="1" dirty="0"/>
              <a:t>three</a:t>
            </a:r>
            <a:r>
              <a:rPr lang="en-US" dirty="0"/>
              <a:t> years of Federal farm tax returns and farmed the year immediately prior to the insurance year.</a:t>
            </a:r>
          </a:p>
          <a:p>
            <a:pPr marL="285750" indent="-285750">
              <a:buFont typeface="Arial" panose="020B0604020202020204" pitchFamily="34" charset="0"/>
              <a:buChar char="•"/>
            </a:pPr>
            <a:r>
              <a:rPr lang="en-US" dirty="0"/>
              <a:t>Record requirements for direct marketers have been made easier and online tools are provided by RMA to assist with recordkeeping. </a:t>
            </a:r>
          </a:p>
          <a:p>
            <a:pPr marL="285750" indent="-285750">
              <a:buFont typeface="Arial" panose="020B0604020202020204" pitchFamily="34" charset="0"/>
              <a:buChar char="•"/>
            </a:pPr>
            <a:r>
              <a:rPr lang="en-US" dirty="0"/>
              <a:t>If you have specialty crops of economic significance this policy may be a good fit for you.  Please contact us for additional information.</a:t>
            </a:r>
          </a:p>
          <a:p>
            <a:pPr>
              <a:spcBef>
                <a:spcPts val="600"/>
              </a:spcBef>
            </a:pPr>
            <a:endParaRPr lang="en-US" dirty="0"/>
          </a:p>
        </p:txBody>
      </p:sp>
    </p:spTree>
    <p:extLst>
      <p:ext uri="{BB962C8B-B14F-4D97-AF65-F5344CB8AC3E}">
        <p14:creationId xmlns:p14="http://schemas.microsoft.com/office/powerpoint/2010/main" val="1339520307"/>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281" y="331032"/>
            <a:ext cx="11022227" cy="6355586"/>
          </a:xfrm>
          <a:prstGeom prst="rect">
            <a:avLst/>
          </a:prstGeom>
          <a:noFill/>
        </p:spPr>
        <p:txBody>
          <a:bodyPr wrap="square" rtlCol="0">
            <a:spAutoFit/>
          </a:bodyPr>
          <a:lstStyle/>
          <a:p>
            <a:pPr algn="ctr"/>
            <a:r>
              <a:rPr lang="en-US" sz="2400" b="1" dirty="0" smtClean="0"/>
              <a:t>SCO Definitions</a:t>
            </a:r>
          </a:p>
          <a:p>
            <a:pPr marL="285750" indent="-285750" algn="just">
              <a:spcBef>
                <a:spcPts val="600"/>
              </a:spcBef>
              <a:buFont typeface="Arial" panose="020B0604020202020204" pitchFamily="34" charset="0"/>
              <a:buChar char="•"/>
            </a:pPr>
            <a:r>
              <a:rPr lang="en-US" sz="2200" dirty="0" smtClean="0"/>
              <a:t>Area Loss Trigger - Always 86%</a:t>
            </a:r>
          </a:p>
          <a:p>
            <a:pPr marL="742950" lvl="1" indent="-285750" algn="just">
              <a:spcBef>
                <a:spcPts val="600"/>
              </a:spcBef>
              <a:buFont typeface="Arial" panose="020B0604020202020204" pitchFamily="34" charset="0"/>
              <a:buChar char="•"/>
            </a:pPr>
            <a:r>
              <a:rPr lang="en-US" sz="2200" dirty="0" smtClean="0"/>
              <a:t>SCO payments are only due if the county or area yield and/or revenue is below 86%.</a:t>
            </a:r>
          </a:p>
          <a:p>
            <a:pPr marL="285750" indent="-285750" algn="just">
              <a:spcBef>
                <a:spcPts val="600"/>
              </a:spcBef>
              <a:buFont typeface="Arial" panose="020B0604020202020204" pitchFamily="34" charset="0"/>
              <a:buChar char="•"/>
            </a:pPr>
            <a:r>
              <a:rPr lang="en-US" sz="2200" dirty="0" smtClean="0"/>
              <a:t>Expected Area Yield – The yield contained in the actuarial documents for the insured crop, type, and practice in the production area.</a:t>
            </a:r>
          </a:p>
          <a:p>
            <a:pPr marL="285750" indent="-285750" algn="just">
              <a:spcBef>
                <a:spcPts val="600"/>
              </a:spcBef>
              <a:buFont typeface="Arial" panose="020B0604020202020204" pitchFamily="34" charset="0"/>
              <a:buChar char="•"/>
            </a:pPr>
            <a:r>
              <a:rPr lang="en-US" sz="2200" dirty="0" smtClean="0"/>
              <a:t>Expected Area Revenue – The Expected Area Yield multiplied by the Projected Price.</a:t>
            </a:r>
          </a:p>
          <a:p>
            <a:pPr marL="285750" indent="-285750" algn="just">
              <a:spcBef>
                <a:spcPts val="600"/>
              </a:spcBef>
              <a:buFont typeface="Arial" panose="020B0604020202020204" pitchFamily="34" charset="0"/>
              <a:buChar char="•"/>
            </a:pPr>
            <a:r>
              <a:rPr lang="en-US" sz="2200" dirty="0" smtClean="0"/>
              <a:t>Expected Crop Value – The value of the crop based on your approved yields and the projected price or price election.  For policies with Revenue Protection, the expected crop value may increase if the harvest price is higher than the projected price.</a:t>
            </a:r>
          </a:p>
          <a:p>
            <a:pPr marL="285750" indent="-285750" algn="just">
              <a:spcBef>
                <a:spcPts val="600"/>
              </a:spcBef>
              <a:buFont typeface="Arial" panose="020B0604020202020204" pitchFamily="34" charset="0"/>
              <a:buChar char="•"/>
            </a:pPr>
            <a:r>
              <a:rPr lang="en-US" sz="2200" dirty="0" smtClean="0"/>
              <a:t>Final Area Yield – The yield as determined and released by FCIC.  This yield is used to determine if a payment will be due.</a:t>
            </a:r>
          </a:p>
          <a:p>
            <a:pPr marL="285750" indent="-285750" algn="just">
              <a:spcBef>
                <a:spcPts val="600"/>
              </a:spcBef>
              <a:buFont typeface="Arial" panose="020B0604020202020204" pitchFamily="34" charset="0"/>
              <a:buChar char="•"/>
            </a:pPr>
            <a:r>
              <a:rPr lang="en-US" sz="2200" dirty="0" smtClean="0"/>
              <a:t>Supplemental Coverage Range – The percentage difference between the underlying policy coverage and the 86% Area Loss Trigger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09112392"/>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228600"/>
            <a:ext cx="7315200" cy="461665"/>
          </a:xfrm>
          <a:prstGeom prst="rect">
            <a:avLst/>
          </a:prstGeom>
        </p:spPr>
        <p:txBody>
          <a:bodyPr wrap="square">
            <a:spAutoFit/>
          </a:bodyPr>
          <a:lstStyle/>
          <a:p>
            <a:pPr lvl="0" algn="ctr"/>
            <a:r>
              <a:rPr lang="en-US" sz="2400" b="1" dirty="0" smtClean="0">
                <a:solidFill>
                  <a:schemeClr val="accent3">
                    <a:lumMod val="75000"/>
                  </a:schemeClr>
                </a:solidFill>
              </a:rPr>
              <a:t>Supplemental Coverage Option - SCO</a:t>
            </a:r>
            <a:endParaRPr lang="en-US" sz="2400" b="1" dirty="0">
              <a:solidFill>
                <a:schemeClr val="accent3">
                  <a:lumMod val="75000"/>
                </a:schemeClr>
              </a:solidFill>
            </a:endParaRPr>
          </a:p>
        </p:txBody>
      </p:sp>
      <p:sp>
        <p:nvSpPr>
          <p:cNvPr id="6" name="TextBox 5"/>
          <p:cNvSpPr txBox="1"/>
          <p:nvPr/>
        </p:nvSpPr>
        <p:spPr>
          <a:xfrm>
            <a:off x="977318" y="1148593"/>
            <a:ext cx="9932564" cy="4985980"/>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Supplemental Coverage Option (SCO) is now available for Flue and Burley Tobacco and for Grain Sorghum.  SCO for Corn, Soybeans and Wheat is also offered. </a:t>
            </a:r>
            <a:r>
              <a:rPr lang="en-US" dirty="0" smtClean="0"/>
              <a:t>For grain crops Supplemental </a:t>
            </a:r>
            <a:r>
              <a:rPr lang="en-US" dirty="0"/>
              <a:t>Coverage Option Endorsement (SCO) is designed to work with the Price Loss Coverage (PLC) program option from FSA. It is not available with ARC</a:t>
            </a:r>
          </a:p>
          <a:p>
            <a:pPr marL="285750" indent="-285750">
              <a:spcBef>
                <a:spcPts val="1200"/>
              </a:spcBef>
              <a:buFont typeface="Arial" panose="020B0604020202020204" pitchFamily="34" charset="0"/>
              <a:buChar char="•"/>
            </a:pPr>
            <a:r>
              <a:rPr lang="en-US" dirty="0"/>
              <a:t>SCO is a county-level policy endorsement that is in addition to an underlying crop insurance policy. It is designed to cover shallow losses in excess of 14% that would not be covered by the underlying policy. It covers the gap between the selected MPCI policy coverage level and 86% of the expected </a:t>
            </a:r>
            <a:r>
              <a:rPr lang="en-US" dirty="0" smtClean="0"/>
              <a:t>area yields</a:t>
            </a:r>
            <a:r>
              <a:rPr lang="en-US" dirty="0"/>
              <a:t>, to help protect producers from yield and market volatility</a:t>
            </a:r>
            <a:r>
              <a:rPr lang="en-US" dirty="0" smtClean="0"/>
              <a:t>.</a:t>
            </a:r>
            <a:r>
              <a:rPr lang="en-US" dirty="0" smtClean="0"/>
              <a:t>  </a:t>
            </a:r>
            <a:r>
              <a:rPr lang="en-US" dirty="0"/>
              <a:t>It matches the underlying coverage in that it provides the same type of coverage, yield or revenue protection. </a:t>
            </a:r>
            <a:endParaRPr lang="en-US" dirty="0"/>
          </a:p>
          <a:p>
            <a:pPr marL="285750" indent="-285750">
              <a:spcBef>
                <a:spcPts val="1200"/>
              </a:spcBef>
              <a:buFont typeface="Arial" panose="020B0604020202020204" pitchFamily="34" charset="0"/>
              <a:buChar char="•"/>
            </a:pPr>
            <a:r>
              <a:rPr lang="en-US" dirty="0" smtClean="0"/>
              <a:t>Any </a:t>
            </a:r>
            <a:r>
              <a:rPr lang="en-US" dirty="0"/>
              <a:t>indemnities for SCO will be determined later than the indemnity process for the underlying policy, as the SCO indemnities are calculated following the release by FCIC of the final area yields and revenues. For most crops this will be in the spring of the subsequent year</a:t>
            </a:r>
            <a:r>
              <a:rPr lang="en-US" dirty="0" smtClean="0"/>
              <a:t>.</a:t>
            </a:r>
          </a:p>
          <a:p>
            <a:pPr marL="285750" indent="-285750">
              <a:spcBef>
                <a:spcPts val="1200"/>
              </a:spcBef>
              <a:buFont typeface="Arial" panose="020B0604020202020204" pitchFamily="34" charset="0"/>
              <a:buChar char="•"/>
            </a:pPr>
            <a:r>
              <a:rPr lang="en-US" dirty="0"/>
              <a:t>For those of you that are at the highest level of coverage, or want or need additional coverage under a Multi-Peril (MP) policy, this a viable option.</a:t>
            </a:r>
            <a:endParaRPr lang="en-US" dirty="0"/>
          </a:p>
        </p:txBody>
      </p:sp>
    </p:spTree>
    <p:extLst>
      <p:ext uri="{BB962C8B-B14F-4D97-AF65-F5344CB8AC3E}">
        <p14:creationId xmlns:p14="http://schemas.microsoft.com/office/powerpoint/2010/main" val="3903316118"/>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3232</Words>
  <Application>Microsoft Office PowerPoint</Application>
  <PresentationFormat>Widescreen</PresentationFormat>
  <Paragraphs>529</Paragraphs>
  <Slides>40</Slides>
  <Notes>37</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Malgun Gothic</vt:lpstr>
      <vt:lpstr>Arial</vt:lpstr>
      <vt:lpstr>Calibri</vt:lpstr>
      <vt:lpstr>Cambria</vt:lpstr>
      <vt:lpstr>Century Gothic</vt:lpstr>
      <vt:lpstr>Franklin Gothic Medium</vt:lpstr>
      <vt:lpstr>Symbol</vt:lpstr>
      <vt:lpstr>Tahoma</vt:lpstr>
      <vt:lpstr>Times New Roman</vt:lpstr>
      <vt:lpstr>Wingdings</vt:lpstr>
      <vt:lpstr>Wingdings 2</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Guidelines for Quality Adjustment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2013-01-23T17:04:21Z</dcterms:created>
  <dcterms:modified xsi:type="dcterms:W3CDTF">2016-01-25T12:54:14Z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